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7" r:id="rId2"/>
    <p:sldId id="418" r:id="rId3"/>
    <p:sldId id="413" r:id="rId4"/>
    <p:sldId id="414" r:id="rId5"/>
    <p:sldId id="365" r:id="rId6"/>
    <p:sldId id="318" r:id="rId7"/>
    <p:sldId id="430" r:id="rId8"/>
    <p:sldId id="431" r:id="rId9"/>
    <p:sldId id="366" r:id="rId10"/>
    <p:sldId id="367" r:id="rId11"/>
    <p:sldId id="368" r:id="rId12"/>
    <p:sldId id="369" r:id="rId13"/>
    <p:sldId id="370" r:id="rId14"/>
    <p:sldId id="376" r:id="rId15"/>
    <p:sldId id="377" r:id="rId16"/>
    <p:sldId id="378" r:id="rId17"/>
    <p:sldId id="379" r:id="rId18"/>
    <p:sldId id="382" r:id="rId19"/>
    <p:sldId id="416" r:id="rId20"/>
    <p:sldId id="429" r:id="rId21"/>
    <p:sldId id="272" r:id="rId22"/>
    <p:sldId id="302" r:id="rId23"/>
    <p:sldId id="306" r:id="rId24"/>
    <p:sldId id="307" r:id="rId25"/>
    <p:sldId id="274" r:id="rId26"/>
    <p:sldId id="411" r:id="rId27"/>
    <p:sldId id="317" r:id="rId28"/>
    <p:sldId id="276" r:id="rId29"/>
    <p:sldId id="308" r:id="rId30"/>
    <p:sldId id="309" r:id="rId31"/>
    <p:sldId id="304" r:id="rId32"/>
    <p:sldId id="283" r:id="rId33"/>
    <p:sldId id="321" r:id="rId34"/>
    <p:sldId id="305" r:id="rId35"/>
    <p:sldId id="310" r:id="rId36"/>
    <p:sldId id="311" r:id="rId37"/>
    <p:sldId id="386" r:id="rId38"/>
    <p:sldId id="288" r:id="rId39"/>
    <p:sldId id="324" r:id="rId40"/>
    <p:sldId id="387" r:id="rId41"/>
    <p:sldId id="295" r:id="rId42"/>
    <p:sldId id="326" r:id="rId43"/>
    <p:sldId id="312" r:id="rId44"/>
    <p:sldId id="313" r:id="rId45"/>
    <p:sldId id="299" r:id="rId46"/>
    <p:sldId id="328" r:id="rId47"/>
    <p:sldId id="314" r:id="rId48"/>
    <p:sldId id="315" r:id="rId49"/>
    <p:sldId id="359" r:id="rId5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6" y="-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B45ED-7D05-4F7D-AEE2-D93AAEEDC5C8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EFFB3-5963-4A66-9094-831A57525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17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F182D8-6DAE-4882-835C-5F0E7F582998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03.03.2021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03.03.2021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03.03.2021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03.03.2021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03.03.2021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03.03.2021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2.png"/>
          <p:cNvPicPr>
            <a:picLocks noChangeAspect="1"/>
          </p:cNvPicPr>
          <p:nvPr userDrawn="1"/>
        </p:nvPicPr>
        <p:blipFill>
          <a:blip r:embed="rId13" cstate="email">
            <a:lum/>
          </a:blip>
          <a:stretch>
            <a:fillRect/>
          </a:stretch>
        </p:blipFill>
        <p:spPr>
          <a:xfrm>
            <a:off x="0" y="357166"/>
            <a:ext cx="9144000" cy="6500834"/>
          </a:xfrm>
          <a:prstGeom prst="rect">
            <a:avLst/>
          </a:prstGeom>
          <a:effectLst>
            <a:outerShdw blurRad="50800" dist="38100" dir="16200000" rotWithShape="0">
              <a:schemeClr val="bg1">
                <a:alpha val="40000"/>
              </a:schemeClr>
            </a:outerShdw>
          </a:effectLst>
        </p:spPr>
      </p:pic>
      <p:sp>
        <p:nvSpPr>
          <p:cNvPr id="15" name="Прямоугольник 14"/>
          <p:cNvSpPr/>
          <p:nvPr userDrawn="1"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1285860"/>
            <a:ext cx="9144000" cy="5214974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1270000" dist="50800" dir="5400000" algn="ctr" rotWithShape="0">
              <a:schemeClr val="bg1">
                <a:alpha val="43000"/>
              </a:scheme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8" name="Picture 8" descr="http://s1.pic4you.ru/allimage/y2012/08-28/12216/2377783.png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7143768" y="4714884"/>
            <a:ext cx="1857348" cy="201522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43;&#1080;&#1087;&#1077;&#1088;&#1089;&#1089;&#1099;&#1083;&#1082;&#1080;/&#1050;&#1072;&#1082;%20&#1086;&#1087;&#1088;&#1077;&#1076;&#1077;&#1083;&#1080;&#1090;&#1100;%20&#1082;&#1086;&#1088;&#1088;&#1077;&#1082;&#1094;&#1080;&#1086;&#1085;&#1085;&#1086;-&#1088;&#1072;&#1079;&#1074;&#1080;&#1074;&#1072;&#1102;&#1097;&#1091;&#1102;%20&#1094;&#1077;&#1083;&#1100;.doc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285720" y="2357430"/>
            <a:ext cx="8572560" cy="2958538"/>
            <a:chOff x="1115616" y="2146448"/>
            <a:chExt cx="7165477" cy="335792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2146448"/>
              <a:ext cx="7165477" cy="11527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5085184"/>
              <a:ext cx="5084703" cy="4191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683568" y="1628800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Проектирование коррекционного занятия со школьниками в условиях реализации ФГОС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352606" cy="424904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Задачи коррекционной работы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07504" y="1052736"/>
            <a:ext cx="8359328" cy="5519514"/>
          </a:xfrm>
        </p:spPr>
        <p:txBody>
          <a:bodyPr/>
          <a:lstStyle/>
          <a:p>
            <a:pPr>
              <a:defRPr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Корректировать аналитико-синтетическую деятельность  на основе упражнений в составлении целого» (в ходе урока дается задание собрать «осколочные» картинки)</a:t>
            </a:r>
          </a:p>
          <a:p>
            <a:pPr>
              <a:defRPr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 Корректировать вербальную память на основе упражнений в запоминании слов (в ходе урока дается упражнение на развитие способности запомнить словесный ряд или пары слов)</a:t>
            </a:r>
          </a:p>
          <a:p>
            <a:pPr>
              <a:defRPr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 Корректировать слуховое восприятие на основе упражнений в узнавании и соотнесении</a:t>
            </a:r>
          </a:p>
          <a:p>
            <a:pPr>
              <a:defRPr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 Корректировать зрительное восприятие на основе упражнений во внимании</a:t>
            </a:r>
          </a:p>
          <a:p>
            <a:pPr>
              <a:defRPr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Развивать (корректировать) когнитивную сферу, временные представления посредством….</a:t>
            </a:r>
          </a:p>
          <a:p>
            <a:pPr marL="0" indent="0">
              <a:buFont typeface="Arial" charset="0"/>
              <a:buNone/>
              <a:defRPr/>
            </a:pP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275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86750" cy="594891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Задачи коррекционной работы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8892479" cy="5951563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Формировать навык соотносительного анализа, синтеза, выбора оснований для сравнения, классификации объектов, навык группировки на основе овладения основными родовыми понятиями, умение устанавливать причинно-следственные связи.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Развивать пространственные и временные представления посредством…</a:t>
            </a:r>
          </a:p>
          <a:p>
            <a:pPr marL="0" indent="0">
              <a:spcBef>
                <a:spcPts val="0"/>
              </a:spcBef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Формировать пространственную ориентировку: умения ориентировки в схеме собственного тела; ориентировки в ближайшем окружении (группе);  умения ориентировки на плоскости (тетрадь, книга)</a:t>
            </a:r>
          </a:p>
          <a:p>
            <a:pPr marL="0" indent="0">
              <a:spcBef>
                <a:spcPts val="0"/>
              </a:spcBef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Развивать …(вид)  памяти с применением….</a:t>
            </a:r>
          </a:p>
          <a:p>
            <a:pPr marL="0" indent="0">
              <a:spcBef>
                <a:spcPts val="0"/>
              </a:spcBef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Развивать произвольность внимания в процессе….</a:t>
            </a:r>
          </a:p>
          <a:p>
            <a:pPr marL="0" indent="0">
              <a:spcBef>
                <a:spcPts val="0"/>
              </a:spcBef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Развивать умения ориентировки в задании</a:t>
            </a:r>
          </a:p>
          <a:p>
            <a:pPr marL="0" indent="0">
              <a:spcBef>
                <a:spcPts val="0"/>
              </a:spcBef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Формировать умения работать по словесной инструкции, алгоритму</a:t>
            </a:r>
          </a:p>
          <a:p>
            <a:pPr marL="0" indent="0">
              <a:spcBef>
                <a:spcPts val="0"/>
              </a:spcBef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Развивать инициативное сотрудничество через…..</a:t>
            </a:r>
          </a:p>
          <a:p>
            <a:pPr marL="0" indent="0">
              <a:spcBef>
                <a:spcPts val="0"/>
              </a:spcBef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Развивать умения выражать свои мысли в соответствии с условиями коммуникации</a:t>
            </a:r>
          </a:p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Отрабатывать навыки диалогической и монологической речи.</a:t>
            </a:r>
          </a:p>
          <a:p>
            <a:pPr algn="just"/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17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316230" y="122723"/>
            <a:ext cx="8534722" cy="569973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Задачи коррекционной работы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0" y="692697"/>
            <a:ext cx="9006839" cy="5879554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Развивать моторную сферу на основе….</a:t>
            </a:r>
          </a:p>
          <a:p>
            <a:pPr marL="0" indent="0" algn="just">
              <a:spcBef>
                <a:spcPts val="0"/>
              </a:spcBef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Стимулировать познавательную активность в процессе….</a:t>
            </a:r>
          </a:p>
          <a:p>
            <a:pPr marL="0" indent="0" algn="just">
              <a:spcBef>
                <a:spcPts val="0"/>
              </a:spcBef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Развивать и отрабатывать средства коммуникации, приемы конструктивного общения и средств взаимодействия через…</a:t>
            </a:r>
          </a:p>
          <a:p>
            <a:pPr marL="0" indent="0" algn="just">
              <a:spcBef>
                <a:spcPts val="0"/>
              </a:spcBef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Развивать контроль, самоконтроль, оценивание и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самооценивание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осознанную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саморегуляцию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познавательной деятельности и поведения посредством….</a:t>
            </a:r>
          </a:p>
          <a:p>
            <a:pPr marL="0" indent="0" algn="just">
              <a:spcBef>
                <a:spcPts val="0"/>
              </a:spcBef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Формировать способность к организации собственной деятельности и осознание возникающих трудностей на основе….</a:t>
            </a:r>
          </a:p>
          <a:p>
            <a:pPr marL="0" indent="0" algn="just">
              <a:spcBef>
                <a:spcPts val="0"/>
              </a:spcBef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Формировать социально активную позицию, нравственные и общекультурные ценности, навыки социально активной позиции в процессе….</a:t>
            </a:r>
          </a:p>
          <a:p>
            <a:pPr marL="0" indent="0" algn="just">
              <a:spcBef>
                <a:spcPts val="0"/>
              </a:spcBef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Развивать фонетико-фонематическую сторону речи посредством артикуляционной гимнастики, упражнений на фонетический и фонематический слух и восприятие</a:t>
            </a:r>
          </a:p>
          <a:p>
            <a:pPr marL="0" indent="0" algn="just">
              <a:spcBef>
                <a:spcPts val="0"/>
              </a:spcBef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Развивать навыки звукового анализа и синтеза через….</a:t>
            </a:r>
          </a:p>
          <a:p>
            <a:pPr algn="just"/>
            <a:endParaRPr lang="ru-RU" alt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777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285750" y="620687"/>
            <a:ext cx="8286750" cy="45087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Задачи коррекционной работы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0" y="1700213"/>
            <a:ext cx="8429625" cy="4872037"/>
          </a:xfrm>
        </p:spPr>
        <p:txBody>
          <a:bodyPr/>
          <a:lstStyle/>
          <a:p>
            <a:pPr algn="just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Развивать грамматический строй речи посредством…</a:t>
            </a:r>
          </a:p>
          <a:p>
            <a:pPr algn="just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Расширять и активизировать словарный запас (номинативная, предикативная,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аддиктивная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лексика) через…</a:t>
            </a:r>
          </a:p>
          <a:p>
            <a:pPr algn="just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Корректировать нарушения письма посредством упражнений…</a:t>
            </a:r>
          </a:p>
          <a:p>
            <a:pPr algn="just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Корректировать нарушения чтения через….</a:t>
            </a:r>
          </a:p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Развивать (корректировать) ЭВС, произвольную регуляцию деятельности в процессе….</a:t>
            </a:r>
          </a:p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Развивать базовые психические процессы, обеспечивающие речевую деятельность посредством…</a:t>
            </a:r>
          </a:p>
          <a:p>
            <a:pPr algn="just"/>
            <a:endParaRPr lang="ru-RU" alt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 rot="-5400000">
            <a:off x="7042944" y="4815681"/>
            <a:ext cx="3429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61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107504" y="980729"/>
            <a:ext cx="8393559" cy="5145434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ru-RU" alt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Использование сигнальных карточек при выполнении заданий;</a:t>
            </a:r>
          </a:p>
          <a:p>
            <a:pPr marL="0" indent="0" algn="just">
              <a:spcBef>
                <a:spcPts val="0"/>
              </a:spcBef>
            </a:pPr>
            <a:r>
              <a:rPr lang="ru-RU" alt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Использование вставок на доску (буквы, слова) при выполнении задания;</a:t>
            </a:r>
          </a:p>
          <a:p>
            <a:pPr marL="0" indent="0" algn="just">
              <a:spcBef>
                <a:spcPts val="0"/>
              </a:spcBef>
            </a:pPr>
            <a:r>
              <a:rPr lang="ru-RU" alt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«Лепестки» на память (составление, запись и вывешивание на доску основных моментов изучения темы, выводов, которые нужно запомнить в течении урока);</a:t>
            </a:r>
          </a:p>
          <a:p>
            <a:pPr marL="0" indent="0" algn="just">
              <a:spcBef>
                <a:spcPts val="0"/>
              </a:spcBef>
            </a:pPr>
            <a:r>
              <a:rPr lang="ru-RU" alt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Восприятие материала с закрытыми глазами;</a:t>
            </a:r>
          </a:p>
          <a:p>
            <a:pPr marL="0" indent="0" algn="just">
              <a:spcBef>
                <a:spcPts val="0"/>
              </a:spcBef>
            </a:pPr>
            <a:r>
              <a:rPr lang="ru-RU" alt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 Найди ошибку»;</a:t>
            </a:r>
          </a:p>
          <a:p>
            <a:pPr marL="0" indent="0" algn="just">
              <a:spcBef>
                <a:spcPts val="0"/>
              </a:spcBef>
            </a:pPr>
            <a:r>
              <a:rPr lang="ru-RU" alt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Использование наглядного материала для смены вида деятельности;</a:t>
            </a:r>
          </a:p>
          <a:p>
            <a:pPr marL="0" indent="0" algn="just">
              <a:spcBef>
                <a:spcPts val="0"/>
              </a:spcBef>
            </a:pPr>
            <a:r>
              <a:rPr lang="ru-RU" alt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Активные методы рефлексии.</a:t>
            </a:r>
          </a:p>
          <a:p>
            <a:pPr eaLnBrk="1" hangingPunct="1">
              <a:buFont typeface="Arial" charset="0"/>
              <a:buNone/>
            </a:pPr>
            <a:endParaRPr lang="ru-RU" altLang="ru-RU" sz="2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6868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89429" cy="1000125"/>
          </a:xfrm>
        </p:spPr>
        <p:txBody>
          <a:bodyPr/>
          <a:lstStyle/>
          <a:p>
            <a:pPr eaLnBrk="1" hangingPunct="1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Использование активных методов обучения для стимуляции познавательной активности:</a:t>
            </a:r>
            <a:br>
              <a:rPr lang="ru-RU" alt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alt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12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Содержимое 2"/>
          <p:cNvSpPr>
            <a:spLocks noGrp="1"/>
          </p:cNvSpPr>
          <p:nvPr>
            <p:ph idx="1"/>
          </p:nvPr>
        </p:nvSpPr>
        <p:spPr>
          <a:xfrm>
            <a:off x="76200" y="1052513"/>
            <a:ext cx="8424863" cy="5073650"/>
          </a:xfrm>
        </p:spPr>
        <p:txBody>
          <a:bodyPr/>
          <a:lstStyle/>
          <a:p>
            <a:pPr algn="ctr"/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Symbol" pitchFamily="18" charset="2"/>
              <a:buChar char=""/>
            </a:pP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психотехнические приемы коррекции внимания</a:t>
            </a:r>
          </a:p>
          <a:p>
            <a:pPr algn="just">
              <a:buFont typeface="Wingdings" pitchFamily="2" charset="2"/>
              <a:buChar char=""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словарный диктант с комментированием;</a:t>
            </a:r>
          </a:p>
          <a:p>
            <a:pPr algn="just">
              <a:buFont typeface="Wingdings" pitchFamily="2" charset="2"/>
              <a:buChar char=""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обнару­жение ошибок в тексте («В тетради Раи хорошие </a:t>
            </a:r>
            <a:r>
              <a:rPr lang="ru-RU" altLang="ru-RU" sz="2800" dirty="0" err="1">
                <a:latin typeface="Times New Roman" pitchFamily="18" charset="0"/>
                <a:cs typeface="Times New Roman" pitchFamily="18" charset="0"/>
              </a:rPr>
              <a:t>отлетки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», «Зимой цвела в са­ду яблоня»);</a:t>
            </a:r>
          </a:p>
          <a:p>
            <a:pPr algn="just">
              <a:buFont typeface="Wingdings" pitchFamily="2" charset="2"/>
              <a:buChar char=""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упражнения по формированию объема внимания на циф­ровом материале (</a:t>
            </a:r>
            <a:r>
              <a:rPr lang="ru-RU" alt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174325958693; 36879437247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itchFamily="2" charset="2"/>
              <a:buChar char=""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корректурные задания на распределение внимания, переключение внимания</a:t>
            </a:r>
            <a:endParaRPr lang="ru-RU" altLang="ru-RU" sz="2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alt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30357" cy="377726"/>
          </a:xfrm>
        </p:spPr>
        <p:txBody>
          <a:bodyPr/>
          <a:lstStyle/>
          <a:p>
            <a:pPr eaLnBrk="1" hangingPunct="1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Приемы коррекции психических процессов:</a:t>
            </a:r>
            <a:endParaRPr lang="ru-RU" alt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241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Содержимое 2"/>
          <p:cNvSpPr>
            <a:spLocks noGrp="1"/>
          </p:cNvSpPr>
          <p:nvPr>
            <p:ph idx="1"/>
          </p:nvPr>
        </p:nvSpPr>
        <p:spPr>
          <a:xfrm>
            <a:off x="179388" y="220980"/>
            <a:ext cx="8321675" cy="5905183"/>
          </a:xfrm>
        </p:spPr>
        <p:txBody>
          <a:bodyPr/>
          <a:lstStyle/>
          <a:p>
            <a:pPr algn="ctr">
              <a:buFont typeface="Symbol" pitchFamily="18" charset="2"/>
              <a:buChar char=""/>
            </a:pP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психотехнические приемы коррекции памяти: 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"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графи­ческое изображение понятия;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"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зрительный диктант (поочередно предъявляется несколько предметных картинок (от 3 до 7), которые затем воспроизводятся по памяти в тетради);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"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«Снежный ком» (постепенное формирование последовательности слов, причем каждый следующий участник игры должен воспроизвести все предшествующие слова с сохранением их последовательности, добавив к ним свое слово).</a:t>
            </a:r>
          </a:p>
        </p:txBody>
      </p:sp>
      <p:sp>
        <p:nvSpPr>
          <p:cNvPr id="38916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6829425" cy="406375"/>
          </a:xfrm>
        </p:spPr>
        <p:txBody>
          <a:bodyPr/>
          <a:lstStyle/>
          <a:p>
            <a:pPr eaLnBrk="1" hangingPunct="1"/>
            <a:endParaRPr lang="ru-RU" alt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412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Содержимое 2"/>
          <p:cNvSpPr>
            <a:spLocks noGrp="1"/>
          </p:cNvSpPr>
          <p:nvPr>
            <p:ph idx="1"/>
          </p:nvPr>
        </p:nvSpPr>
        <p:spPr>
          <a:xfrm>
            <a:off x="107504" y="205740"/>
            <a:ext cx="8393559" cy="5920423"/>
          </a:xfrm>
        </p:spPr>
        <p:txBody>
          <a:bodyPr/>
          <a:lstStyle/>
          <a:p>
            <a:pPr algn="ctr">
              <a:buFont typeface="Symbol" pitchFamily="18" charset="2"/>
              <a:buChar char=""/>
            </a:pP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психотехнические приемы коррекции мыслительных операций: 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"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задания с палочками;</a:t>
            </a:r>
          </a:p>
          <a:p>
            <a:pPr algn="just">
              <a:buFont typeface="Wingdings" pitchFamily="2" charset="2"/>
              <a:buChar char=""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«Четвертый лишний»;</a:t>
            </a:r>
          </a:p>
          <a:p>
            <a:pPr algn="just">
              <a:buFont typeface="Wingdings" pitchFamily="2" charset="2"/>
              <a:buChar char=""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«Поиск аналогов»;</a:t>
            </a:r>
          </a:p>
          <a:p>
            <a:pPr algn="just">
              <a:buFont typeface="Wingdings" pitchFamily="2" charset="2"/>
              <a:buChar char=""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«Способы применения предметов»;</a:t>
            </a:r>
          </a:p>
          <a:p>
            <a:pPr algn="just">
              <a:buFont typeface="Wingdings" pitchFamily="2" charset="2"/>
              <a:buChar char=""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«Продолжи логический ряд» </a:t>
            </a:r>
          </a:p>
          <a:p>
            <a:pPr algn="just">
              <a:buFont typeface="Wingdings" pitchFamily="2" charset="2"/>
              <a:buChar char=""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«Дорисуй девятое»</a:t>
            </a:r>
          </a:p>
          <a:p>
            <a:pPr algn="ctr">
              <a:buFont typeface="Symbol" pitchFamily="18" charset="2"/>
              <a:buChar char=""/>
            </a:pPr>
            <a:endParaRPr lang="ru-RU" alt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0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6829425" cy="1000125"/>
          </a:xfrm>
        </p:spPr>
        <p:txBody>
          <a:bodyPr/>
          <a:lstStyle/>
          <a:p>
            <a:pPr eaLnBrk="1" hangingPunct="1"/>
            <a:endParaRPr lang="ru-RU" altLang="ru-RU" sz="24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447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7" y="-120541"/>
            <a:ext cx="8208714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Учителю необходимо: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altLang="ru-RU" sz="2400" b="1" u="sng" dirty="0">
                <a:latin typeface="Times New Roman" pitchFamily="18" charset="0"/>
                <a:cs typeface="Times New Roman" pitchFamily="18" charset="0"/>
              </a:rPr>
              <a:t>после каждой части нового учебного материала проверять, понял ли его ребенок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- посадить сложного ребенка </a:t>
            </a:r>
            <a:r>
              <a:rPr lang="ru-RU" altLang="ru-RU" sz="2400" b="1" u="sng" dirty="0">
                <a:latin typeface="Times New Roman" pitchFamily="18" charset="0"/>
                <a:cs typeface="Times New Roman" pitchFamily="18" charset="0"/>
              </a:rPr>
              <a:t>за первую парту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как можно ближе к учителю, так как </a:t>
            </a:r>
            <a:r>
              <a:rPr lang="ru-RU" altLang="ru-RU" sz="2400" b="1" u="sng" dirty="0">
                <a:latin typeface="Times New Roman" pitchFamily="18" charset="0"/>
                <a:cs typeface="Times New Roman" pitchFamily="18" charset="0"/>
              </a:rPr>
              <a:t>контакт глаз усиливает внимание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-поддерживать детей, развивать в них </a:t>
            </a:r>
            <a:r>
              <a:rPr lang="ru-RU" altLang="ru-RU" sz="2400" b="1" u="sng" dirty="0">
                <a:latin typeface="Times New Roman" pitchFamily="18" charset="0"/>
                <a:cs typeface="Times New Roman" pitchFamily="18" charset="0"/>
              </a:rPr>
              <a:t>положительную самооценку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корректно делая замечание, если что-то делают неправильно;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-разрешать  (приучать) обучающимся при выполнении упражнений </a:t>
            </a:r>
            <a:r>
              <a:rPr lang="ru-RU" altLang="ru-RU" sz="2400" b="1" u="sng" dirty="0">
                <a:latin typeface="Times New Roman" pitchFamily="18" charset="0"/>
                <a:cs typeface="Times New Roman" pitchFamily="18" charset="0"/>
              </a:rPr>
              <a:t>записывать различные шаги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Это является для них опорой, а для учителя это вспомогательное средство, чтобы понять, где именно произошла ошибка в процессе мышления;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u="sng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sz="2400" b="1" u="sng" dirty="0">
                <a:latin typeface="Times New Roman" pitchFamily="18" charset="0"/>
                <a:cs typeface="Times New Roman" pitchFamily="18" charset="0"/>
              </a:rPr>
              <a:t>требовать структурирования действий  </a:t>
            </a:r>
            <a:r>
              <a:rPr lang="ru-RU" altLang="ru-RU" sz="2400" u="sng" dirty="0">
                <a:latin typeface="Times New Roman" pitchFamily="18" charset="0"/>
                <a:cs typeface="Times New Roman" pitchFamily="18" charset="0"/>
              </a:rPr>
              <a:t>(например,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при делении и умножении чисел), </a:t>
            </a:r>
            <a:r>
              <a:rPr lang="ru-RU" altLang="ru-RU" sz="2400" b="1" u="sng" dirty="0">
                <a:latin typeface="Times New Roman" pitchFamily="18" charset="0"/>
                <a:cs typeface="Times New Roman" pitchFamily="18" charset="0"/>
              </a:rPr>
              <a:t>многократного повторения ребенком нового правила, шага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0185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accessebe.ru/uploads/images/u/r/o/urok_4.jpg"/>
          <p:cNvPicPr>
            <a:picLocks noChangeAspect="1" noChangeArrowheads="1"/>
          </p:cNvPicPr>
          <p:nvPr/>
        </p:nvPicPr>
        <p:blipFill>
          <a:blip r:embed="rId2" cstate="print"/>
          <a:srcRect l="5535" t="7911" r="6228" b="9043"/>
          <a:stretch>
            <a:fillRect/>
          </a:stretch>
        </p:blipFill>
        <p:spPr bwMode="auto">
          <a:xfrm rot="20155611">
            <a:off x="2133985" y="2669952"/>
            <a:ext cx="4934994" cy="25148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164" name="Полилиния 4"/>
          <p:cNvSpPr>
            <a:spLocks noEditPoints="1"/>
          </p:cNvSpPr>
          <p:nvPr/>
        </p:nvSpPr>
        <p:spPr bwMode="gray">
          <a:xfrm rot="20241944">
            <a:off x="1635125" y="2563813"/>
            <a:ext cx="6094413" cy="2424112"/>
          </a:xfrm>
          <a:custGeom>
            <a:avLst/>
            <a:gdLst>
              <a:gd name="T0" fmla="*/ 1692 w 4040"/>
              <a:gd name="T1" fmla="*/ 12 h 1888"/>
              <a:gd name="T2" fmla="*/ 1234 w 4040"/>
              <a:gd name="T3" fmla="*/ 74 h 1888"/>
              <a:gd name="T4" fmla="*/ 828 w 4040"/>
              <a:gd name="T5" fmla="*/ 182 h 1888"/>
              <a:gd name="T6" fmla="*/ 486 w 4040"/>
              <a:gd name="T7" fmla="*/ 330 h 1888"/>
              <a:gd name="T8" fmla="*/ 226 w 4040"/>
              <a:gd name="T9" fmla="*/ 510 h 1888"/>
              <a:gd name="T10" fmla="*/ 58 w 4040"/>
              <a:gd name="T11" fmla="*/ 718 h 1888"/>
              <a:gd name="T12" fmla="*/ 0 w 4040"/>
              <a:gd name="T13" fmla="*/ 944 h 1888"/>
              <a:gd name="T14" fmla="*/ 58 w 4040"/>
              <a:gd name="T15" fmla="*/ 1170 h 1888"/>
              <a:gd name="T16" fmla="*/ 226 w 4040"/>
              <a:gd name="T17" fmla="*/ 1378 h 1888"/>
              <a:gd name="T18" fmla="*/ 486 w 4040"/>
              <a:gd name="T19" fmla="*/ 1558 h 1888"/>
              <a:gd name="T20" fmla="*/ 828 w 4040"/>
              <a:gd name="T21" fmla="*/ 1706 h 1888"/>
              <a:gd name="T22" fmla="*/ 1234 w 4040"/>
              <a:gd name="T23" fmla="*/ 1814 h 1888"/>
              <a:gd name="T24" fmla="*/ 1692 w 4040"/>
              <a:gd name="T25" fmla="*/ 1876 h 1888"/>
              <a:gd name="T26" fmla="*/ 2186 w 4040"/>
              <a:gd name="T27" fmla="*/ 1884 h 1888"/>
              <a:gd name="T28" fmla="*/ 2658 w 4040"/>
              <a:gd name="T29" fmla="*/ 1840 h 1888"/>
              <a:gd name="T30" fmla="*/ 3084 w 4040"/>
              <a:gd name="T31" fmla="*/ 1746 h 1888"/>
              <a:gd name="T32" fmla="*/ 3448 w 4040"/>
              <a:gd name="T33" fmla="*/ 1612 h 1888"/>
              <a:gd name="T34" fmla="*/ 3738 w 4040"/>
              <a:gd name="T35" fmla="*/ 1442 h 1888"/>
              <a:gd name="T36" fmla="*/ 3938 w 4040"/>
              <a:gd name="T37" fmla="*/ 1242 h 1888"/>
              <a:gd name="T38" fmla="*/ 4034 w 4040"/>
              <a:gd name="T39" fmla="*/ 1022 h 1888"/>
              <a:gd name="T40" fmla="*/ 4014 w 4040"/>
              <a:gd name="T41" fmla="*/ 790 h 1888"/>
              <a:gd name="T42" fmla="*/ 3882 w 4040"/>
              <a:gd name="T43" fmla="*/ 576 h 1888"/>
              <a:gd name="T44" fmla="*/ 3650 w 4040"/>
              <a:gd name="T45" fmla="*/ 386 h 1888"/>
              <a:gd name="T46" fmla="*/ 3334 w 4040"/>
              <a:gd name="T47" fmla="*/ 228 h 1888"/>
              <a:gd name="T48" fmla="*/ 2948 w 4040"/>
              <a:gd name="T49" fmla="*/ 106 h 1888"/>
              <a:gd name="T50" fmla="*/ 2506 w 4040"/>
              <a:gd name="T51" fmla="*/ 28 h 1888"/>
              <a:gd name="T52" fmla="*/ 2020 w 4040"/>
              <a:gd name="T53" fmla="*/ 0 h 1888"/>
              <a:gd name="T54" fmla="*/ 1606 w 4040"/>
              <a:gd name="T55" fmla="*/ 1736 h 1888"/>
              <a:gd name="T56" fmla="*/ 1164 w 4040"/>
              <a:gd name="T57" fmla="*/ 1678 h 1888"/>
              <a:gd name="T58" fmla="*/ 776 w 4040"/>
              <a:gd name="T59" fmla="*/ 1576 h 1888"/>
              <a:gd name="T60" fmla="*/ 458 w 4040"/>
              <a:gd name="T61" fmla="*/ 1436 h 1888"/>
              <a:gd name="T62" fmla="*/ 224 w 4040"/>
              <a:gd name="T63" fmla="*/ 1266 h 1888"/>
              <a:gd name="T64" fmla="*/ 88 w 4040"/>
              <a:gd name="T65" fmla="*/ 1074 h 1888"/>
              <a:gd name="T66" fmla="*/ 68 w 4040"/>
              <a:gd name="T67" fmla="*/ 864 h 1888"/>
              <a:gd name="T68" fmla="*/ 166 w 4040"/>
              <a:gd name="T69" fmla="*/ 664 h 1888"/>
              <a:gd name="T70" fmla="*/ 370 w 4040"/>
              <a:gd name="T71" fmla="*/ 486 h 1888"/>
              <a:gd name="T72" fmla="*/ 662 w 4040"/>
              <a:gd name="T73" fmla="*/ 336 h 1888"/>
              <a:gd name="T74" fmla="*/ 1028 w 4040"/>
              <a:gd name="T75" fmla="*/ 222 h 1888"/>
              <a:gd name="T76" fmla="*/ 1454 w 4040"/>
              <a:gd name="T77" fmla="*/ 148 h 1888"/>
              <a:gd name="T78" fmla="*/ 1922 w 4040"/>
              <a:gd name="T79" fmla="*/ 120 h 1888"/>
              <a:gd name="T80" fmla="*/ 2392 w 4040"/>
              <a:gd name="T81" fmla="*/ 148 h 1888"/>
              <a:gd name="T82" fmla="*/ 2818 w 4040"/>
              <a:gd name="T83" fmla="*/ 222 h 1888"/>
              <a:gd name="T84" fmla="*/ 3184 w 4040"/>
              <a:gd name="T85" fmla="*/ 336 h 1888"/>
              <a:gd name="T86" fmla="*/ 3476 w 4040"/>
              <a:gd name="T87" fmla="*/ 486 h 1888"/>
              <a:gd name="T88" fmla="*/ 3680 w 4040"/>
              <a:gd name="T89" fmla="*/ 664 h 1888"/>
              <a:gd name="T90" fmla="*/ 3778 w 4040"/>
              <a:gd name="T91" fmla="*/ 864 h 1888"/>
              <a:gd name="T92" fmla="*/ 3758 w 4040"/>
              <a:gd name="T93" fmla="*/ 1074 h 1888"/>
              <a:gd name="T94" fmla="*/ 3622 w 4040"/>
              <a:gd name="T95" fmla="*/ 1266 h 1888"/>
              <a:gd name="T96" fmla="*/ 3388 w 4040"/>
              <a:gd name="T97" fmla="*/ 1436 h 1888"/>
              <a:gd name="T98" fmla="*/ 3070 w 4040"/>
              <a:gd name="T99" fmla="*/ 1576 h 1888"/>
              <a:gd name="T100" fmla="*/ 2682 w 4040"/>
              <a:gd name="T101" fmla="*/ 1678 h 1888"/>
              <a:gd name="T102" fmla="*/ 2240 w 4040"/>
              <a:gd name="T103" fmla="*/ 1736 h 1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2162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Типы уроков/занятий</a:t>
            </a:r>
            <a:endParaRPr lang="en-US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2165" name="Овал 5"/>
          <p:cNvSpPr>
            <a:spLocks noChangeArrowheads="1"/>
          </p:cNvSpPr>
          <p:nvPr/>
        </p:nvSpPr>
        <p:spPr bwMode="gray">
          <a:xfrm>
            <a:off x="3152775" y="1657350"/>
            <a:ext cx="1944688" cy="1871663"/>
          </a:xfrm>
          <a:prstGeom prst="ellipse">
            <a:avLst/>
          </a:prstGeom>
          <a:gradFill flip="none" rotWithShape="1">
            <a:gsLst>
              <a:gs pos="0">
                <a:schemeClr val="hlink"/>
              </a:gs>
              <a:gs pos="100000">
                <a:schemeClr val="hlink">
                  <a:gamma/>
                  <a:shade val="34510"/>
                  <a:invGamma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latin typeface="Arial" pitchFamily="34" charset="0"/>
              <a:cs typeface="+mn-cs"/>
            </a:endParaRPr>
          </a:p>
        </p:txBody>
      </p:sp>
      <p:sp>
        <p:nvSpPr>
          <p:cNvPr id="92166" name="Овал 6"/>
          <p:cNvSpPr>
            <a:spLocks noChangeArrowheads="1"/>
          </p:cNvSpPr>
          <p:nvPr/>
        </p:nvSpPr>
        <p:spPr bwMode="gray">
          <a:xfrm>
            <a:off x="971550" y="3141663"/>
            <a:ext cx="1892300" cy="1849437"/>
          </a:xfrm>
          <a:prstGeom prst="ellipse">
            <a:avLst/>
          </a:prstGeom>
          <a:gradFill rotWithShape="1">
            <a:gsLst>
              <a:gs pos="17000">
                <a:srgbClr val="436DA0"/>
              </a:gs>
              <a:gs pos="5100">
                <a:srgbClr val="4C7CB6"/>
              </a:gs>
              <a:gs pos="0">
                <a:schemeClr val="accent1"/>
              </a:gs>
              <a:gs pos="100000">
                <a:schemeClr val="accent1">
                  <a:gamma/>
                  <a:shade val="31373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latin typeface="Arial" pitchFamily="34" charset="0"/>
              <a:cs typeface="+mn-cs"/>
            </a:endParaRPr>
          </a:p>
        </p:txBody>
      </p:sp>
      <p:sp>
        <p:nvSpPr>
          <p:cNvPr id="92167" name="Овал 7"/>
          <p:cNvSpPr>
            <a:spLocks noChangeArrowheads="1"/>
          </p:cNvSpPr>
          <p:nvPr/>
        </p:nvSpPr>
        <p:spPr bwMode="gray">
          <a:xfrm>
            <a:off x="2838450" y="4279900"/>
            <a:ext cx="2001838" cy="1930400"/>
          </a:xfrm>
          <a:prstGeom prst="ellipse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latin typeface="Arial" pitchFamily="34" charset="0"/>
              <a:cs typeface="+mn-cs"/>
            </a:endParaRPr>
          </a:p>
        </p:txBody>
      </p:sp>
      <p:sp>
        <p:nvSpPr>
          <p:cNvPr id="92168" name="Овал 8"/>
          <p:cNvSpPr>
            <a:spLocks noChangeArrowheads="1"/>
          </p:cNvSpPr>
          <p:nvPr/>
        </p:nvSpPr>
        <p:spPr bwMode="gray">
          <a:xfrm>
            <a:off x="5265738" y="3703638"/>
            <a:ext cx="1944687" cy="1930400"/>
          </a:xfrm>
          <a:prstGeom prst="ellipse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latin typeface="Arial" pitchFamily="34" charset="0"/>
              <a:cs typeface="+mn-cs"/>
            </a:endParaRPr>
          </a:p>
        </p:txBody>
      </p:sp>
      <p:sp>
        <p:nvSpPr>
          <p:cNvPr id="92169" name="Овал 9"/>
          <p:cNvSpPr>
            <a:spLocks noChangeArrowheads="1"/>
          </p:cNvSpPr>
          <p:nvPr/>
        </p:nvSpPr>
        <p:spPr bwMode="gray">
          <a:xfrm>
            <a:off x="6084168" y="1556792"/>
            <a:ext cx="1873250" cy="1871662"/>
          </a:xfrm>
          <a:prstGeom prst="ellipse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latin typeface="Arial" pitchFamily="34" charset="0"/>
              <a:cs typeface="+mn-cs"/>
            </a:endParaRPr>
          </a:p>
        </p:txBody>
      </p:sp>
      <p:sp>
        <p:nvSpPr>
          <p:cNvPr id="92170" name="Поле 10"/>
          <p:cNvSpPr txBox="1">
            <a:spLocks noChangeArrowheads="1"/>
          </p:cNvSpPr>
          <p:nvPr/>
        </p:nvSpPr>
        <p:spPr bwMode="white">
          <a:xfrm>
            <a:off x="1157288" y="3500438"/>
            <a:ext cx="1549400" cy="12001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Контроля,</a:t>
            </a:r>
          </a:p>
          <a:p>
            <a:pPr algn="ctr" eaLnBrk="0" hangingPunct="0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оценки и </a:t>
            </a:r>
          </a:p>
          <a:p>
            <a:pPr algn="ctr" eaLnBrk="0" hangingPunct="0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коррекции</a:t>
            </a:r>
          </a:p>
          <a:p>
            <a:pPr algn="ctr" eaLnBrk="0" hangingPunct="0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знаний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92171" name="Поле 11"/>
          <p:cNvSpPr txBox="1">
            <a:spLocks noChangeArrowheads="1"/>
          </p:cNvSpPr>
          <p:nvPr/>
        </p:nvSpPr>
        <p:spPr bwMode="white">
          <a:xfrm>
            <a:off x="3309839" y="2101850"/>
            <a:ext cx="1628972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Получения </a:t>
            </a:r>
          </a:p>
          <a:p>
            <a:pPr algn="ctr" eaLnBrk="0" hangingPunct="0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новых </a:t>
            </a:r>
          </a:p>
          <a:p>
            <a:pPr algn="ctr" eaLnBrk="0" hangingPunct="0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знаний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92172" name="Поле 12"/>
          <p:cNvSpPr txBox="1">
            <a:spLocks noChangeArrowheads="1"/>
          </p:cNvSpPr>
          <p:nvPr/>
        </p:nvSpPr>
        <p:spPr bwMode="white">
          <a:xfrm>
            <a:off x="6300788" y="1989138"/>
            <a:ext cx="1425575" cy="9223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Закрепле</a:t>
            </a: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-</a:t>
            </a:r>
          </a:p>
          <a:p>
            <a:pPr algn="ctr" eaLnBrk="0" hangingPunct="0">
              <a:defRPr/>
            </a:pPr>
            <a:r>
              <a:rPr lang="ru-RU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ния</a:t>
            </a: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 </a:t>
            </a:r>
          </a:p>
          <a:p>
            <a:pPr algn="ctr" eaLnBrk="0" hangingPunct="0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знаний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92173" name="Поле 13"/>
          <p:cNvSpPr txBox="1">
            <a:spLocks noChangeArrowheads="1"/>
          </p:cNvSpPr>
          <p:nvPr/>
        </p:nvSpPr>
        <p:spPr bwMode="white">
          <a:xfrm>
            <a:off x="5230813" y="3916363"/>
            <a:ext cx="2016125" cy="14779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Комплекс-</a:t>
            </a:r>
          </a:p>
          <a:p>
            <a:pPr algn="ctr" eaLnBrk="0" hangingPunct="0">
              <a:defRPr/>
            </a:pPr>
            <a:r>
              <a:rPr lang="ru-RU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ного</a:t>
            </a: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 приме-</a:t>
            </a:r>
          </a:p>
          <a:p>
            <a:pPr algn="ctr" eaLnBrk="0" hangingPunct="0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нения знаний,</a:t>
            </a:r>
          </a:p>
          <a:p>
            <a:pPr algn="ctr" eaLnBrk="0" hangingPunct="0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умений и</a:t>
            </a:r>
          </a:p>
          <a:p>
            <a:pPr algn="ctr" eaLnBrk="0" hangingPunct="0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навыков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92174" name="Поле 14"/>
          <p:cNvSpPr txBox="1">
            <a:spLocks noChangeArrowheads="1"/>
          </p:cNvSpPr>
          <p:nvPr/>
        </p:nvSpPr>
        <p:spPr bwMode="white">
          <a:xfrm>
            <a:off x="2974975" y="4673600"/>
            <a:ext cx="1727200" cy="12001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Обобщения</a:t>
            </a:r>
          </a:p>
          <a:p>
            <a:pPr algn="ctr" eaLnBrk="0" hangingPunct="0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и система-</a:t>
            </a:r>
            <a:r>
              <a:rPr lang="ru-RU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тизации</a:t>
            </a:r>
            <a:endParaRPr lang="ru-RU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+mn-cs"/>
            </a:endParaRPr>
          </a:p>
          <a:p>
            <a:pPr algn="ctr" eaLnBrk="0" hangingPunct="0"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знаний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8230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500063" y="1143000"/>
            <a:ext cx="5876925" cy="209391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6600"/>
            </a:outerShdw>
          </a:effectLst>
        </p:spPr>
        <p:txBody>
          <a:bodyPr bIns="0" anchor="ctr" anchorCtr="1">
            <a:spAutoFit/>
          </a:bodyPr>
          <a:lstStyle/>
          <a:p>
            <a:pPr algn="r"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«Нужно, чтобы дети, по возможности, учились самостоятельно, а учитель руководил этим самостоятельным процессом и давал для него материал» К.Д. Ушинский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1785938" y="3643313"/>
            <a:ext cx="6408737" cy="222726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66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«Посредственный учитель излагает. Хороший учитель объясняет. 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Выдающийся учитель показывает. Великий учитель вдохновляет» 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Уильям Уорд</a:t>
            </a:r>
            <a:endParaRPr lang="ru-RU" sz="1800" dirty="0">
              <a:solidFill>
                <a:srgbClr val="000066"/>
              </a:solidFill>
              <a:cs typeface="+mn-cs"/>
            </a:endParaRPr>
          </a:p>
        </p:txBody>
      </p:sp>
      <p:pic>
        <p:nvPicPr>
          <p:cNvPr id="98306" name="Объект 9"/>
          <p:cNvPicPr>
            <a:picLocks noChangeArrowheads="1"/>
          </p:cNvPicPr>
          <p:nvPr/>
        </p:nvPicPr>
        <p:blipFill>
          <a:blip r:embed="rId2" cstate="print"/>
          <a:srcRect t="-200" r="-122" b="-761"/>
          <a:stretch>
            <a:fillRect/>
          </a:stretch>
        </p:blipFill>
        <p:spPr bwMode="auto">
          <a:xfrm>
            <a:off x="6643688" y="928688"/>
            <a:ext cx="1857375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6541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Прямоугольник 1"/>
          <p:cNvSpPr>
            <a:spLocks noChangeArrowheads="1"/>
          </p:cNvSpPr>
          <p:nvPr/>
        </p:nvSpPr>
        <p:spPr bwMode="auto">
          <a:xfrm>
            <a:off x="107504" y="1050777"/>
            <a:ext cx="8884096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-338138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/>
              <a:t>I этап.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к учебной деятельности (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оргмомент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r>
              <a:rPr lang="ru-RU" sz="2800" b="1" dirty="0"/>
              <a:t>II этап.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 опорных знаний и способов действий</a:t>
            </a:r>
          </a:p>
          <a:p>
            <a:pPr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этап. Постановка учебной задачи</a:t>
            </a:r>
            <a:endParaRPr lang="ru-RU" sz="28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/>
              <a:t>I</a:t>
            </a:r>
            <a:r>
              <a:rPr lang="en-US" sz="2800" b="1" dirty="0"/>
              <a:t>V</a:t>
            </a:r>
            <a:r>
              <a:rPr lang="ru-RU" sz="2800" b="1" dirty="0"/>
              <a:t>этап. </a:t>
            </a:r>
            <a:r>
              <a:rPr lang="ru-RU" alt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Открытие нового знания (построение  проекта выхода из затруднения)</a:t>
            </a:r>
            <a:r>
              <a:rPr lang="ru-RU" altLang="ru-RU" sz="28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b="1" dirty="0"/>
              <a:t>V этап. </a:t>
            </a:r>
            <a:r>
              <a:rPr lang="ru-RU" alt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Первичное закрепление </a:t>
            </a:r>
          </a:p>
          <a:p>
            <a:pPr indent="-338138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/>
              <a:t>V</a:t>
            </a:r>
            <a:r>
              <a:rPr lang="en-US" sz="2800" b="1" dirty="0"/>
              <a:t>I</a:t>
            </a:r>
            <a:r>
              <a:rPr lang="ru-RU" sz="2800" b="1" dirty="0"/>
              <a:t> этап.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 с самопроверкой по образцу (эталону) Включение нового знания в систему знаний и повторение </a:t>
            </a:r>
          </a:p>
          <a:p>
            <a:r>
              <a:rPr lang="en-US" altLang="ru-RU" sz="2800" b="1" dirty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 этап</a:t>
            </a:r>
            <a:r>
              <a:rPr lang="en-US" altLang="ru-RU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Рефлексия учебной деятельности на уроке (итог) </a:t>
            </a:r>
          </a:p>
        </p:txBody>
      </p:sp>
      <p:sp>
        <p:nvSpPr>
          <p:cNvPr id="74755" name="Прямоугольник 2"/>
          <p:cNvSpPr>
            <a:spLocks noChangeArrowheads="1"/>
          </p:cNvSpPr>
          <p:nvPr/>
        </p:nvSpPr>
        <p:spPr bwMode="auto">
          <a:xfrm>
            <a:off x="107504" y="404664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rgbClr val="000080"/>
                </a:solidFill>
              </a:rPr>
              <a:t>Структура урока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0260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3" y="620688"/>
            <a:ext cx="8440142" cy="816001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урока/занятия</a:t>
            </a:r>
            <a:endParaRPr lang="ru-RU" alt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1716" y="1719264"/>
            <a:ext cx="8434388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Мотивация к учебной деятельности (организационный момент)</a:t>
            </a:r>
          </a:p>
          <a:p>
            <a:pPr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включение обучающихся в деятельность на личностно-значимом уровне, обеспечение развития личностных и регулятивных УУД. </a:t>
            </a:r>
          </a:p>
          <a:p>
            <a:pPr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Планируемый результат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осознанное вхождение в пространство учебной деятельности на уроке, самоопределение к деятельности на уроке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«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Хочу, потому что могу».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9985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0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55914161"/>
              </p:ext>
            </p:extLst>
          </p:nvPr>
        </p:nvGraphicFramePr>
        <p:xfrm>
          <a:off x="0" y="1147525"/>
          <a:ext cx="9144000" cy="5678356"/>
        </p:xfrm>
        <a:graphic>
          <a:graphicData uri="http://schemas.openxmlformats.org/drawingml/2006/table">
            <a:tbl>
              <a:tblPr/>
              <a:tblGrid>
                <a:gridCol w="5194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9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977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Краткое описание этапов урока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открытия нового знания 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Перечень УУД, выполняемых обучающимися на данных этапах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552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Мотивация (самоопределение) к учебной деятельности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8196">
                <a:tc>
                  <a:txBody>
                    <a:bodyPr/>
                    <a:lstStyle/>
                    <a:p>
                      <a:pPr marL="108000" marR="0" lvl="0" indent="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Данный этап предполагает осознанное вхождение обучающегося в пространство УД. </a:t>
                      </a:r>
                    </a:p>
                    <a:p>
                      <a:pPr marL="108000" marR="0" lvl="0" indent="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 этой целью на данном этапе организуется мотивирование ученика к УД, а именно: </a:t>
                      </a:r>
                    </a:p>
                    <a:p>
                      <a:pPr marL="108000" marR="0" lvl="0" indent="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1)   актуализируются требования к нему («надо»);</a:t>
                      </a:r>
                    </a:p>
                    <a:p>
                      <a:pPr marL="108000" marR="0" lvl="0" indent="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2)   создаются условия для возникновения у него внутренней потребности включения в учебную деятельность («хочу»);</a:t>
                      </a:r>
                    </a:p>
                    <a:p>
                      <a:pPr marL="108000" marR="0" lvl="0" indent="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3)   устанавливаются тематические рамки («могу»).</a:t>
                      </a:r>
                    </a:p>
                    <a:p>
                      <a:pPr marL="108000" marR="0" lvl="0" indent="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 развитом варианте здесь происходят процессы адекватного самоопределения в УД (субъектный и личностный уровни).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самоопределение (Л);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18256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смыслообразование</a:t>
                      </a: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(Л);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18256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внутренняя позиция школьника (Л);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18256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учебно-познавательная мотивация (Л);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182563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планирование учебного сотрудничества</a:t>
                      </a: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(К)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755576" y="116632"/>
            <a:ext cx="7416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b="1" dirty="0"/>
              <a:t>УУД при включении в учебную деятельность </a:t>
            </a:r>
            <a:r>
              <a:rPr lang="ru-RU" altLang="ru-RU" sz="2800" b="1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55081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Деятельность педагога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469188" cy="5440263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Нацеливает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обучающихся на освоение новых знаний, способов деятельности, компетенций  с позиции их практического значения. </a:t>
            </a: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Ставит вопросы: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 Над чем работаем на уроке?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чего работаем на уроке?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Как сегодня будем работать?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 какому результату должны прийти?</a:t>
            </a:r>
          </a:p>
        </p:txBody>
      </p:sp>
    </p:spTree>
    <p:extLst>
      <p:ext uri="{BB962C8B-B14F-4D97-AF65-F5344CB8AC3E}">
        <p14:creationId xmlns:p14="http://schemas.microsoft.com/office/powerpoint/2010/main" val="42829663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864096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Деятельность обучающихся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Воспринимают информацию педагога, осмысливают значимость изучаемого материала для себя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Складывается отношение обучающегося к целям и задачам предстоящего действия и содержанию материала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Задают вопросы, связанные с освоением данного материала</a:t>
            </a:r>
          </a:p>
        </p:txBody>
      </p:sp>
    </p:spTree>
    <p:extLst>
      <p:ext uri="{BB962C8B-B14F-4D97-AF65-F5344CB8AC3E}">
        <p14:creationId xmlns:p14="http://schemas.microsoft.com/office/powerpoint/2010/main" val="2843191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567" y="548680"/>
            <a:ext cx="880943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lain" startAt="2"/>
              <a:defRPr/>
            </a:pP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 опорных знаний и способов действий</a:t>
            </a:r>
            <a:endParaRPr lang="ru-RU" sz="32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 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изученного материала, необходимого для «открытия нового знания», и выявление затруднений в индивидуальной деятельности каждого обучающегося, тренировка соответствующих мыслительных операций,  обеспечение развития познавательных и коммуникативных УУД. </a:t>
            </a:r>
          </a:p>
        </p:txBody>
      </p:sp>
    </p:spTree>
    <p:extLst>
      <p:ext uri="{BB962C8B-B14F-4D97-AF65-F5344CB8AC3E}">
        <p14:creationId xmlns:p14="http://schemas.microsoft.com/office/powerpoint/2010/main" val="2269466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26418504"/>
              </p:ext>
            </p:extLst>
          </p:nvPr>
        </p:nvGraphicFramePr>
        <p:xfrm>
          <a:off x="0" y="0"/>
          <a:ext cx="9144000" cy="7484829"/>
        </p:xfrm>
        <a:graphic>
          <a:graphicData uri="http://schemas.openxmlformats.org/drawingml/2006/table">
            <a:tbl>
              <a:tblPr/>
              <a:tblGrid>
                <a:gridCol w="4859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802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Краткое описание этапов урока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открытия нового знания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Перечень УУД, выполняемых учащимися на данных этапах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78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2. Актуализация и фиксирование индивидуального затруднения в пробном действии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52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 данном этапе организуется подготовка обучающихся к открытию нового знания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актуализация изученных способов действий мыслительных операций), 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выполнение ими пробного учебного действия и фиксация индивидуального затруднения. 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Завершение этапа связано с организацией выхода обучающихся в рефлексию пробного учебного действия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анализ, синтез, сравнение, обобщение, классификация, аналогия (П);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осознанное и произвольное построение речевого высказывания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  <a:r>
                        <a:rPr kumimoji="0" lang="ru-RU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(П);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  <a:endParaRPr kumimoji="0" lang="ru-RU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извлечение необходимой информации из текстов (П);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  <a:endParaRPr kumimoji="0" lang="ru-RU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-</a:t>
                      </a:r>
                      <a:r>
                        <a:rPr kumimoji="0" lang="ru-RU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 использование знаково-символических средств (П);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структурирование знаний (П);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  <a:endParaRPr kumimoji="0" lang="ru-RU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-</a:t>
                      </a:r>
                      <a:r>
                        <a:rPr kumimoji="0" lang="ru-RU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 построение логической цепи рассуждений (П);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постановка учебной задачи в сотрудничестве с учителем  (Р);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- </a:t>
                      </a:r>
                      <a:r>
                        <a:rPr kumimoji="0" lang="ru-RU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формулирование и аргументация своего мнения, учет разных мнений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  <a:r>
                        <a:rPr kumimoji="0" lang="ru-RU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(К);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- </a:t>
                      </a:r>
                      <a:r>
                        <a:rPr kumimoji="0" lang="ru-RU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волевая </a:t>
                      </a:r>
                      <a:r>
                        <a:rPr kumimoji="0" lang="ru-RU" sz="1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саморегуляция</a:t>
                      </a:r>
                      <a:r>
                        <a:rPr kumimoji="0" lang="ru-RU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 (Р).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787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88641"/>
            <a:ext cx="8267728" cy="57606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ЭТАП ПРОВЕРКИ ДОМАШНЕГО ЗАДАНИЯ</a:t>
            </a:r>
            <a:br>
              <a:rPr lang="ru-RU" sz="2800" b="1" i="1" dirty="0">
                <a:latin typeface="Times New Roman" pitchFamily="18" charset="0"/>
                <a:cs typeface="Times New Roman" pitchFamily="18" charset="0"/>
              </a:rPr>
            </a:b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836712"/>
            <a:ext cx="8893652" cy="602128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Образовательные задачи этапа: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Установить правильность, полноту, осознанность выполнения домашнего задания всеми учащимися.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Выявить пробелы в знаниях и способах деятельности учащихся.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Определить причины затруднения совместно с учащимися.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возможности устранить в ходе проверки обнаруженные пробелы.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Обеспечить рефлексию у учащихся по поводу своих способов учебной деятельности в процессе выполнения домашнего задания и своих затруднений.</a:t>
            </a:r>
          </a:p>
        </p:txBody>
      </p:sp>
    </p:spTree>
    <p:extLst>
      <p:ext uri="{BB962C8B-B14F-4D97-AF65-F5344CB8AC3E}">
        <p14:creationId xmlns:p14="http://schemas.microsoft.com/office/powerpoint/2010/main" val="4168388754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Прямоугольник 1"/>
          <p:cNvSpPr>
            <a:spLocks noChangeArrowheads="1"/>
          </p:cNvSpPr>
          <p:nvPr/>
        </p:nvSpPr>
        <p:spPr bwMode="auto">
          <a:xfrm>
            <a:off x="179512" y="1741489"/>
            <a:ext cx="848228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3200" b="1" u="sng" dirty="0">
                <a:latin typeface="Times New Roman" pitchFamily="18" charset="0"/>
                <a:cs typeface="Times New Roman" pitchFamily="18" charset="0"/>
              </a:rPr>
              <a:t>3 Постановка учебной задачи </a:t>
            </a:r>
            <a:br>
              <a:rPr lang="ru-RU" altLang="ru-RU" sz="3200" b="1" dirty="0">
                <a:latin typeface="Times New Roman" pitchFamily="18" charset="0"/>
                <a:cs typeface="Times New Roman" pitchFamily="18" charset="0"/>
              </a:rPr>
            </a:b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 обсуждение затруднения («Почему возникли затруднения?», «Чего мы ещё не знаем?»),  обеспечение развития познавательных и коммуникативных УУД. 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5064355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53400" cy="923943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Деятельность педагога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7640" y="1196752"/>
            <a:ext cx="8481060" cy="5080223"/>
          </a:xfrm>
        </p:spPr>
        <p:txBody>
          <a:bodyPr/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Помогает сформулировать цель урока и составить план деятельности, через которую будут получены недостающие знания, умения, способы деятельности, компетенции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Помогает поставить учебную задачу, вопрос, моделировать ситуацию, в ходе решения которой обучающиеся приходят к осознанию дефицита знаний, умений, способов деятельности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Предъявляет  содержание 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операциональный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состав действия, характеристику материала, средств действия и средств 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2084727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1068"/>
            <a:ext cx="8784976" cy="994122"/>
          </a:xfrm>
        </p:spPr>
        <p:txBody>
          <a:bodyPr>
            <a:noAutofit/>
          </a:bodyPr>
          <a:lstStyle/>
          <a:p>
            <a:pPr>
              <a:lnSpc>
                <a:spcPts val="3500"/>
              </a:lnSpc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Специальные требования к уроку/занятию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464496"/>
          </a:xfrm>
        </p:spPr>
        <p:txBody>
          <a:bodyPr>
            <a:normAutofit fontScale="85000" lnSpcReduction="20000"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ru-RU" sz="2600" dirty="0">
                <a:latin typeface="Times New Roman" pitchFamily="18" charset="0"/>
                <a:ea typeface="Times New Roman"/>
                <a:cs typeface="Times New Roman" pitchFamily="18" charset="0"/>
              </a:rPr>
              <a:t>Замедленность темпа обучения;</a:t>
            </a:r>
            <a:endParaRPr lang="ru-RU" sz="2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ru-RU" sz="2600" dirty="0">
                <a:latin typeface="Times New Roman" pitchFamily="18" charset="0"/>
                <a:ea typeface="Times New Roman"/>
                <a:cs typeface="Times New Roman" pitchFamily="18" charset="0"/>
              </a:rPr>
              <a:t>Упрощение структуры ЗУН;</a:t>
            </a:r>
            <a:endParaRPr lang="ru-RU" sz="2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ru-RU" sz="2600" dirty="0">
                <a:latin typeface="Times New Roman" pitchFamily="18" charset="0"/>
                <a:ea typeface="Times New Roman"/>
                <a:cs typeface="Times New Roman" pitchFamily="18" charset="0"/>
              </a:rPr>
              <a:t>Осуществление повторности при обучении на всех этапах и звеньях урока;</a:t>
            </a:r>
            <a:endParaRPr lang="ru-RU" sz="2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ru-RU" sz="2600" dirty="0">
                <a:latin typeface="Times New Roman" pitchFamily="18" charset="0"/>
                <a:ea typeface="Times New Roman"/>
                <a:cs typeface="Times New Roman" pitchFamily="18" charset="0"/>
              </a:rPr>
              <a:t>Максимальная опора на чувственный опыт ребенка;</a:t>
            </a:r>
            <a:endParaRPr lang="ru-RU" sz="2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ru-RU" sz="2600" dirty="0">
                <a:latin typeface="Times New Roman" pitchFamily="18" charset="0"/>
                <a:ea typeface="Times New Roman"/>
                <a:cs typeface="Times New Roman" pitchFamily="18" charset="0"/>
              </a:rPr>
              <a:t>Максимальная опора на практическую деятельность и опыт обучающегося;</a:t>
            </a:r>
            <a:endParaRPr lang="ru-RU" sz="2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ru-RU" sz="2600" dirty="0">
                <a:latin typeface="Times New Roman" pitchFamily="18" charset="0"/>
                <a:ea typeface="Times New Roman"/>
                <a:cs typeface="Times New Roman" pitchFamily="18" charset="0"/>
              </a:rPr>
              <a:t>Опора на более развитые способности ребенка;</a:t>
            </a:r>
            <a:endParaRPr lang="ru-RU" sz="2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ru-RU" sz="2600" dirty="0">
                <a:latin typeface="Times New Roman" pitchFamily="18" charset="0"/>
                <a:ea typeface="Times New Roman"/>
                <a:cs typeface="Times New Roman" pitchFamily="18" charset="0"/>
              </a:rPr>
              <a:t>Осуществление дифференцированного руководства учебной деятельностью ребенка, предусматривающего проектирование, направление и регулирование, исправление действий обучающихся членением целостной  деятельности на отдельные части, операции и др.</a:t>
            </a:r>
            <a:endParaRPr lang="ru-RU" sz="2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1795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Деятельность обучающихся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001419"/>
          </a:xfrm>
        </p:spPr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Формулируют цель урока,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выдвигают гипотезу о способах решения  учебной задачи,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предлагают различные варианты ее решения,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выбирают оптимальный вариант,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составляют план действий</a:t>
            </a:r>
          </a:p>
        </p:txBody>
      </p:sp>
    </p:spTree>
    <p:extLst>
      <p:ext uri="{BB962C8B-B14F-4D97-AF65-F5344CB8AC3E}">
        <p14:creationId xmlns:p14="http://schemas.microsoft.com/office/powerpoint/2010/main" val="21104940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2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7079256"/>
              </p:ext>
            </p:extLst>
          </p:nvPr>
        </p:nvGraphicFramePr>
        <p:xfrm>
          <a:off x="0" y="116632"/>
          <a:ext cx="9144000" cy="6595274"/>
        </p:xfrm>
        <a:graphic>
          <a:graphicData uri="http://schemas.openxmlformats.org/drawingml/2006/table">
            <a:tbl>
              <a:tblPr/>
              <a:tblGrid>
                <a:gridCol w="4859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05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Краткое описание этапов урока</a:t>
                      </a:r>
                      <a:endParaRPr kumimoji="0" lang="ru-RU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открытия нового знания </a:t>
                      </a:r>
                      <a:endParaRPr kumimoji="0" lang="ru-RU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Перечень УУД, выполняемых учащимися на данных этапах</a:t>
                      </a:r>
                      <a:endParaRPr kumimoji="0" lang="ru-RU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766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3. Выявление места и причины затруднения</a:t>
                      </a:r>
                      <a:endParaRPr kumimoji="0" lang="ru-RU" sz="220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93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 данном этапе </a:t>
                      </a:r>
                      <a:r>
                        <a:rPr kumimoji="0" 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учащиеся должны: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1) Восстановить свои действия и выявить место – шаг, операцию, − где возникло затруднение;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2) Соотнести свои действия с используемым способом и зафиксировать причину затруднения – те конкретные знания, умения или способности, которых недостает для решения исходной задачи и задач такого класса или типа вообще.</a:t>
                      </a:r>
                      <a:r>
                        <a:rPr kumimoji="0" 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endParaRPr kumimoji="0" lang="ru-RU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2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 волевая </a:t>
                      </a:r>
                      <a:r>
                        <a:rPr kumimoji="0" lang="ru-RU" sz="22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саморегуляция</a:t>
                      </a:r>
                      <a:r>
                        <a:rPr kumimoji="0" lang="ru-RU" sz="2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 (Р);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2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синтез, сравнение, аналогия (П);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подведение под понятие (П);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использование знаково-символических средств (П);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постановка и формулирование проблемы (П);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2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формулирование и аргументация своего мнения;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Char char="-"/>
                        <a:tabLst>
                          <a:tab pos="1482725" algn="l"/>
                        </a:tabLst>
                      </a:pPr>
                      <a:r>
                        <a:rPr kumimoji="0" lang="ru-RU" sz="2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 учет разных мнений</a:t>
                      </a:r>
                      <a:r>
                        <a:rPr kumimoji="0" 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  <a:r>
                        <a:rPr kumimoji="0" lang="ru-RU" sz="2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(К);</a:t>
                      </a:r>
                      <a:r>
                        <a:rPr kumimoji="0" lang="ru-RU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endParaRPr kumimoji="0" lang="ru-RU" sz="2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1651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Прямоугольник 2"/>
          <p:cNvSpPr>
            <a:spLocks noChangeArrowheads="1"/>
          </p:cNvSpPr>
          <p:nvPr/>
        </p:nvSpPr>
        <p:spPr bwMode="auto">
          <a:xfrm>
            <a:off x="539552" y="476672"/>
            <a:ext cx="8297788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Tx/>
              <a:buAutoNum type="arabicPlain" startAt="4"/>
            </a:pPr>
            <a:r>
              <a:rPr lang="ru-RU" altLang="ru-RU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Открытие нового знания (построение  проекта выхода из затруднения)</a:t>
            </a:r>
            <a:r>
              <a:rPr lang="ru-RU" altLang="ru-RU" sz="32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altLang="ru-RU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 решение учебной задачи и обсуждение проекта ее решения,  обеспечение развития познавательных, регулятивных и коммуникативных УУД </a:t>
            </a:r>
          </a:p>
        </p:txBody>
      </p:sp>
    </p:spTree>
    <p:extLst>
      <p:ext uri="{BB962C8B-B14F-4D97-AF65-F5344CB8AC3E}">
        <p14:creationId xmlns:p14="http://schemas.microsoft.com/office/powerpoint/2010/main" val="1944269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579296" cy="593752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Образовательные задачи этапа: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Обеспечить восприятие, осмысление и первичное запоминание обучающимися изучаемого материла.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Содействовать усвоению способов деятельности, умению работать с различными источниками информации.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Обеспечить усвоение обучающимися приемов правильного, полного, осознанного воспроизведения изученного материала.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Содействовать предметному осмыслению обучающимися изучаемых вопросов.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Обеспечить осознание своих способов переработки учебной информации, в том числе приемов мыслительной деятельности (анализ, обобщение сравнение), а также критическую оценку эффективности их выполнения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2134224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4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55987690"/>
              </p:ext>
            </p:extLst>
          </p:nvPr>
        </p:nvGraphicFramePr>
        <p:xfrm>
          <a:off x="0" y="116632"/>
          <a:ext cx="9144000" cy="7664399"/>
        </p:xfrm>
        <a:graphic>
          <a:graphicData uri="http://schemas.openxmlformats.org/drawingml/2006/table">
            <a:tbl>
              <a:tblPr/>
              <a:tblGrid>
                <a:gridCol w="4936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7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13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Краткое описание этапов урока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открытия нового знания в ТДМ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Перечень УУД, выполняемых учащимися на данных этапах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61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4. Построение проекта выхода из затруднения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48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На данном этапе учащиеся в коммуникативной форме обдумывают проект будущих учебных действий:</a:t>
                      </a: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ü"/>
                        <a:tabLst>
                          <a:tab pos="1482725" algn="l"/>
                        </a:tabLst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ставят цель,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ü"/>
                        <a:tabLst>
                          <a:tab pos="1482725" algn="l"/>
                        </a:tabLst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согласовывают тему урока,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ü"/>
                        <a:tabLst>
                          <a:tab pos="1482725" algn="l"/>
                        </a:tabLst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выбирают способ,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ü"/>
                        <a:tabLst>
                          <a:tab pos="1482725" algn="l"/>
                        </a:tabLst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строят план достижения цели;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ü"/>
                        <a:tabLst>
                          <a:tab pos="1482725" algn="l"/>
                        </a:tabLst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определяют средства, ресурсы и сроки.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Этим процессом руководит учитель: на первых порах с помощью подводящего диалога, затем – побуждающего, а затем и с помощью исследовательских методов.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    -нравственно-этическое оценивание усваиваемого содержания (Л);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    - постановка познавательной цели (П);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    -планирование, прогнозирование (Р);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    -построение речевых высказываний (П);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    -выбор наиболее эффективных способов решения задач (П);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   -планирование учебного сотрудничества (К);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    - разрешение конфликтов (К);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82725" algn="l"/>
                        </a:tabLst>
                      </a:pPr>
                      <a:r>
                        <a:rPr kumimoji="0" lang="ru-RU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</a:rPr>
                        <a:t>    -понимание относительности мнений и подходов для решения проблем (К)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2857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Деятельность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469188" cy="5152231"/>
          </a:xfrm>
        </p:spPr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Предъявляет требования к учебной деятельности  обучающихся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Предлагает варианты общих способов действия при работе с учебным материалом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Направляет деятельность обучающихся, консультирует, корректирует ход решения учебной задачи</a:t>
            </a:r>
          </a:p>
        </p:txBody>
      </p:sp>
    </p:spTree>
    <p:extLst>
      <p:ext uri="{BB962C8B-B14F-4D97-AF65-F5344CB8AC3E}">
        <p14:creationId xmlns:p14="http://schemas.microsoft.com/office/powerpoint/2010/main" val="29490240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Деятельность обучающихся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001419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Решают поставленную учебную задачу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Выявляют недостающие знания, умения, способы деятельности, строят учебные модели, выполняют запланированные действия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практические задания, исходя из найденного общего способа действий</a:t>
            </a:r>
          </a:p>
        </p:txBody>
      </p:sp>
    </p:spTree>
    <p:extLst>
      <p:ext uri="{BB962C8B-B14F-4D97-AF65-F5344CB8AC3E}">
        <p14:creationId xmlns:p14="http://schemas.microsoft.com/office/powerpoint/2010/main" val="13137098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435280" cy="4525963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разъяснение с опорой на наглядность и практические действия, дозирование учебного материала, проговаривание, связь с жизнью,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внутрипредметные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связи, четкие выводы и обобщения, помощь в установлении причинно-следственных связей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  (мышление, речь, память)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7754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10841" y="130176"/>
            <a:ext cx="7968853" cy="130651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endParaRPr lang="ru-RU" alt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8" name="Прямоугольник 1"/>
          <p:cNvSpPr>
            <a:spLocks noChangeArrowheads="1"/>
          </p:cNvSpPr>
          <p:nvPr/>
        </p:nvSpPr>
        <p:spPr bwMode="auto">
          <a:xfrm>
            <a:off x="467544" y="836712"/>
            <a:ext cx="8026003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altLang="ru-RU" sz="36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 Первичное закрепление </a:t>
            </a:r>
          </a:p>
          <a:p>
            <a:pPr algn="just"/>
            <a:endParaRPr lang="ru-RU" altLang="ru-RU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 проговаривание нового знания,  (запись в виде опорного сигнала),  обеспечение развития коммуникативных УУД </a:t>
            </a:r>
          </a:p>
          <a:p>
            <a:endParaRPr lang="ru-RU" altLang="ru-RU" sz="2800" dirty="0">
              <a:solidFill>
                <a:srgbClr val="7030A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9471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88640"/>
            <a:ext cx="8822214" cy="608833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Образовательные задачи этапа: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 eaLnBrk="1" hangingPunct="1">
              <a:spcBef>
                <a:spcPts val="0"/>
              </a:spcBef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Обеспечить усвоение учащимися знаний и способов деятельности на уровне их применения в разнообразных ситуациях.</a:t>
            </a:r>
          </a:p>
          <a:p>
            <a:pPr marL="0" indent="432000" algn="just" eaLnBrk="1" hangingPunct="1">
              <a:spcBef>
                <a:spcPts val="0"/>
              </a:spcBef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 eaLnBrk="1" hangingPunct="1">
              <a:spcBef>
                <a:spcPts val="0"/>
              </a:spcBef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Обеспечить развитие у  обучающихся умений самостоятельно применять знания в разнообразных ситуациях с учетом своего индивидуального стиля познавательной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4018060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Необходимо помнить: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507288" cy="5145435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у умственно отсталых обучающихся при увлечении учителя словесными методами срабатывает охранительная система, включается запредельное торможение.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 fontAlgn="base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Психологи утверждают, что от услышанного обучающимся у\о в течение урока в памяти остается  меньше 10 % содержания, от воспринятого через чтение - 30 %, при наблюдении предме­та (т. е. при опоре на наглядность) остается в памяти детей приблизи­тельно 37% воспринятого. Практические же действия с учебным материалом оставляют в памяти до 70%.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1859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выполнение заданий с опорой на наглядность и практические действия ( схемы, таблицы, модели, опорные фразы, памятки, правила, алгоритмы), обязательное проговаривание (комментирование), выводы (память, мышление, речь, внимание, мотивация)</a:t>
            </a: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3486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8869" y="692696"/>
            <a:ext cx="82662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AutoNum type="arabicPlain" startAt="6"/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 с самопроверкой по образцу (эталону) Включение нового знания в систему знаний и повторение </a:t>
            </a:r>
          </a:p>
          <a:p>
            <a:pPr marL="342900" indent="-342900" algn="just">
              <a:buFontTx/>
              <a:buAutoNum type="arabicPlain" startAt="6"/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обеспечение развития личностных, познавательных и регулятивных  УУД, каждый должен для себя сделать вывод о том, что он уже умеет. </a:t>
            </a:r>
          </a:p>
        </p:txBody>
      </p:sp>
    </p:spTree>
    <p:extLst>
      <p:ext uri="{BB962C8B-B14F-4D97-AF65-F5344CB8AC3E}">
        <p14:creationId xmlns:p14="http://schemas.microsoft.com/office/powerpoint/2010/main" val="413025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Образовательные задачи этапа: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340768"/>
            <a:ext cx="8482042" cy="504098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ru-RU" sz="2400" b="1" i="1" dirty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Выявить качество усвоения обучающимися знаний и способов деятельности.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Определить недостатки в знаниях и способах деятельности обучающихся.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Установить причины выявленных недостатков и устранить их.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Обеспечить развитие способности к оценочным действиям.</a:t>
            </a:r>
          </a:p>
        </p:txBody>
      </p:sp>
    </p:spTree>
    <p:extLst>
      <p:ext uri="{BB962C8B-B14F-4D97-AF65-F5344CB8AC3E}">
        <p14:creationId xmlns:p14="http://schemas.microsoft.com/office/powerpoint/2010/main" val="1210176990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Деятельность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Задает вопросы, вскрывающие ошибки обучающихся</a:t>
            </a:r>
          </a:p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Оценивает результаты учебной работы отдельных обучающихся и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микрогрупп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Предлагает критерии самооценки групп</a:t>
            </a:r>
          </a:p>
        </p:txBody>
      </p:sp>
    </p:spTree>
    <p:extLst>
      <p:ext uri="{BB962C8B-B14F-4D97-AF65-F5344CB8AC3E}">
        <p14:creationId xmlns:p14="http://schemas.microsoft.com/office/powerpoint/2010/main" val="29694901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Деятельность обучающихся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153400" cy="4267200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Соотносят полученное решение учебной задачи с целью урока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Оценивают правильность выполнения запланированных действий</a:t>
            </a:r>
          </a:p>
        </p:txBody>
      </p:sp>
    </p:spTree>
    <p:extLst>
      <p:ext uri="{BB962C8B-B14F-4D97-AF65-F5344CB8AC3E}">
        <p14:creationId xmlns:p14="http://schemas.microsoft.com/office/powerpoint/2010/main" val="1872931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10841" y="130176"/>
            <a:ext cx="7968853" cy="130651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endParaRPr lang="ru-RU" alt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2" name="Прямоугольник 1"/>
          <p:cNvSpPr>
            <a:spLocks noChangeArrowheads="1"/>
          </p:cNvSpPr>
          <p:nvPr/>
        </p:nvSpPr>
        <p:spPr bwMode="auto">
          <a:xfrm>
            <a:off x="536973" y="692697"/>
            <a:ext cx="7851451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7 Рефлексия учебной деятельности на уроке (итог) </a:t>
            </a:r>
          </a:p>
          <a:p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 осознание обучающимися  своей учебной деятельности, самооценка результатов своей деятельности и всего класса,  обеспечение развития личностных и регулятивных  УУД.</a:t>
            </a:r>
            <a:r>
              <a:rPr lang="ru-RU" alt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44849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718254" cy="928694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Образовательные задачи этапа: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08720"/>
            <a:ext cx="8589640" cy="4209331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Инициировать рефлексию обучающихся по поводу своего эмоционального состояния, своей деятельности, взаимодействия с учителем и сверстниками.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Способствовать освоению обучающимися принципов саморегуляции деятельности и сотрудничества.</a:t>
            </a:r>
          </a:p>
        </p:txBody>
      </p:sp>
    </p:spTree>
    <p:extLst>
      <p:ext uri="{BB962C8B-B14F-4D97-AF65-F5344CB8AC3E}">
        <p14:creationId xmlns:p14="http://schemas.microsoft.com/office/powerpoint/2010/main" val="3409727186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Деятельность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Ставит вопросы о том, как решалась учебная задача и достигалась цель урока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Анализирует уровень освоения необходимых знаний, умений, способов деятельности, компетенций</a:t>
            </a: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7066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Деятельность обучающихся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Анализируют различные пути, методы и средства решения учебной задачи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Оценивают оптимальность выбранного пути решения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Определяют значимость полученных на уроке результатов для себя (личностная значимость), для социума (социальная значимость)</a:t>
            </a:r>
          </a:p>
        </p:txBody>
      </p:sp>
    </p:spTree>
    <p:extLst>
      <p:ext uri="{BB962C8B-B14F-4D97-AF65-F5344CB8AC3E}">
        <p14:creationId xmlns:p14="http://schemas.microsoft.com/office/powerpoint/2010/main" val="171961391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pic>
        <p:nvPicPr>
          <p:cNvPr id="33796" name="Picture 4" descr="flash_prikoly_i_flash_multik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04813"/>
            <a:ext cx="53276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WordArt 5"/>
          <p:cNvSpPr>
            <a:spLocks noChangeArrowheads="1" noChangeShapeType="1" noTextEdit="1"/>
          </p:cNvSpPr>
          <p:nvPr/>
        </p:nvSpPr>
        <p:spPr bwMode="auto">
          <a:xfrm>
            <a:off x="755650" y="3789363"/>
            <a:ext cx="7993063" cy="20891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kern="10" spc="-1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БЛАГОДАРЮ!</a:t>
            </a:r>
          </a:p>
        </p:txBody>
      </p:sp>
    </p:spTree>
    <p:extLst>
      <p:ext uri="{BB962C8B-B14F-4D97-AF65-F5344CB8AC3E}">
        <p14:creationId xmlns:p14="http://schemas.microsoft.com/office/powerpoint/2010/main" val="186176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7" grpId="1" animBg="1"/>
      <p:bldP spid="33797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229600" cy="1143000"/>
          </a:xfrm>
        </p:spPr>
        <p:txBody>
          <a:bodyPr/>
          <a:lstStyle/>
          <a:p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Этапы урока/занятия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0-2 –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оргмомент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2-11 – продуктивность 90 %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11-15 – первый кризис внимания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15-22 – продуктивность 60 %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22-25 – второй кризис внимания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25-34 – продуктивность 30 %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34-40 – продуктивность 4 %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16701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168259"/>
              </p:ext>
            </p:extLst>
          </p:nvPr>
        </p:nvGraphicFramePr>
        <p:xfrm>
          <a:off x="-43385" y="781443"/>
          <a:ext cx="9230770" cy="63813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5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419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5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Ф.И.О.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учителя-логопеда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alpha val="17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alpha val="17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Группа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класс,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логопедическое заключение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alpha val="17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tint val="40000"/>
                        <a:alpha val="17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Тема занятия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alpha val="17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tint val="20000"/>
                        <a:alpha val="17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Тип занятия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alpha val="17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44947" marR="44947" marT="0" marB="0">
                    <a:solidFill>
                      <a:schemeClr val="accent1">
                        <a:tint val="40000"/>
                        <a:alpha val="17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Используемые технологии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alpha val="17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tint val="20000"/>
                        <a:alpha val="17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Цель занятия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alpha val="17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tint val="40000"/>
                        <a:alpha val="17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169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Задачи 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alpha val="17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Образовательные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tint val="20000"/>
                        <a:alpha val="17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Коррекционно-развивающие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tint val="20000"/>
                        <a:alpha val="17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Воспитательные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tint val="20000"/>
                        <a:alpha val="17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tint val="40000"/>
                        <a:alpha val="17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tint val="40000"/>
                        <a:alpha val="17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tint val="40000"/>
                        <a:alpha val="17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259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Универсальные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учебные действия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Личностные УУД: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tint val="20000"/>
                        <a:alpha val="17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Регулятивные УУД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tint val="20000"/>
                        <a:alpha val="17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Коммуникативные УУД: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tint val="20000"/>
                        <a:alpha val="17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Познавательные УУД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tint val="20000"/>
                        <a:alpha val="1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tint val="40000"/>
                        <a:alpha val="17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44947" marR="44947" marT="0" marB="0">
                    <a:solidFill>
                      <a:schemeClr val="accent1">
                        <a:tint val="40000"/>
                        <a:alpha val="17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44947" marR="44947" marT="0" marB="0">
                    <a:solidFill>
                      <a:schemeClr val="accent1">
                        <a:tint val="40000"/>
                        <a:alpha val="17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tint val="40000"/>
                        <a:alpha val="1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57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Средства ИКТ,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аппаратное обеспечение 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alpha val="17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tint val="20000"/>
                        <a:alpha val="17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Речевой материал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alpha val="17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947" marR="44947" marT="0" marB="0">
                    <a:solidFill>
                      <a:schemeClr val="accent1">
                        <a:tint val="40000"/>
                        <a:alpha val="17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3902" y="42779"/>
            <a:ext cx="903649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Технологическая карта  логопедического занятия в СКОУ 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555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865" y="86397"/>
            <a:ext cx="90516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20775" algn="l"/>
              </a:tabLst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Организационная структура логопедического занятия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833090"/>
              </p:ext>
            </p:extLst>
          </p:nvPr>
        </p:nvGraphicFramePr>
        <p:xfrm>
          <a:off x="58254" y="692696"/>
          <a:ext cx="9051643" cy="5832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7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7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6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9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11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Этап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Длительность этапа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Методы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и приемы работы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Формы организации и виды деятельности детей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Деятельность </a:t>
                      </a:r>
                      <a:b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учителя-логопеда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Деятельность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обучающихся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Результат деятельности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alpha val="3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2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Этап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Мотивации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alpha val="34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Цель: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tint val="40000"/>
                        <a:alpha val="34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tint val="40000"/>
                        <a:alpha val="3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955"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tint val="2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tint val="2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tint val="2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tint val="2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tint val="2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tint val="20000"/>
                        <a:alpha val="3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05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. Этап Актуализации знаний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alpha val="34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Цель: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tint val="40000"/>
                        <a:alpha val="34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tint val="40000"/>
                        <a:alpha val="3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8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Длительность этапа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tint val="2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Методы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и приемы работы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tint val="2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Формы организации деятельности детей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tint val="2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Деятельность </a:t>
                      </a:r>
                      <a:b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учителя-логопеда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tint val="2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Деятельность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обучающихся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tint val="2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tint val="20000"/>
                        <a:alpha val="3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6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tint val="4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tint val="4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tint val="4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tint val="4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tint val="4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6" marR="40406" marT="0" marB="0">
                    <a:solidFill>
                      <a:schemeClr val="accent1">
                        <a:tint val="40000"/>
                        <a:alpha val="3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173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BAD21B8-8EF8-4B43-8B56-188823E2F3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2527617"/>
              </p:ext>
            </p:extLst>
          </p:nvPr>
        </p:nvGraphicFramePr>
        <p:xfrm>
          <a:off x="0" y="1"/>
          <a:ext cx="9143999" cy="68020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3648">
                  <a:extLst>
                    <a:ext uri="{9D8B030D-6E8A-4147-A177-3AD203B41FA5}">
                      <a16:colId xmlns:a16="http://schemas.microsoft.com/office/drawing/2014/main" val="144340993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281831287"/>
                    </a:ext>
                  </a:extLst>
                </a:gridCol>
                <a:gridCol w="1218852">
                  <a:extLst>
                    <a:ext uri="{9D8B030D-6E8A-4147-A177-3AD203B41FA5}">
                      <a16:colId xmlns:a16="http://schemas.microsoft.com/office/drawing/2014/main" val="2803152663"/>
                    </a:ext>
                  </a:extLst>
                </a:gridCol>
                <a:gridCol w="1589460">
                  <a:extLst>
                    <a:ext uri="{9D8B030D-6E8A-4147-A177-3AD203B41FA5}">
                      <a16:colId xmlns:a16="http://schemas.microsoft.com/office/drawing/2014/main" val="3697079857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431581619"/>
                    </a:ext>
                  </a:extLst>
                </a:gridCol>
                <a:gridCol w="2267743">
                  <a:extLst>
                    <a:ext uri="{9D8B030D-6E8A-4147-A177-3AD203B41FA5}">
                      <a16:colId xmlns:a16="http://schemas.microsoft.com/office/drawing/2014/main" val="3035634973"/>
                    </a:ext>
                  </a:extLst>
                </a:gridCol>
              </a:tblGrid>
              <a:tr h="270018">
                <a:tc rowSpan="3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III. Этап Объяснения (добывания) нового знания)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>
                    <a:solidFill>
                      <a:schemeClr val="accent1">
                        <a:alpha val="3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Цель: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>
                    <a:solidFill>
                      <a:schemeClr val="accent1">
                        <a:alpha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/>
                </a:tc>
                <a:extLst>
                  <a:ext uri="{0D108BD9-81ED-4DB2-BD59-A6C34878D82A}">
                    <a16:rowId xmlns:a16="http://schemas.microsoft.com/office/drawing/2014/main" val="3920078403"/>
                  </a:ext>
                </a:extLst>
              </a:tr>
              <a:tr h="929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>
                          <a:effectLst/>
                        </a:rPr>
                        <a:t>Длительность этапа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>
                    <a:solidFill>
                      <a:schemeClr val="accent1">
                        <a:tint val="4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>
                          <a:effectLst/>
                        </a:rPr>
                        <a:t>Методы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>
                          <a:effectLst/>
                        </a:rPr>
                        <a:t>и приемы работы</a:t>
                      </a:r>
                      <a:endParaRPr lang="ru-RU"/>
                    </a:p>
                  </a:txBody>
                  <a:tcPr marL="12521" marR="12521" marT="1391" marB="0">
                    <a:solidFill>
                      <a:schemeClr val="accent1">
                        <a:tint val="4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 dirty="0">
                          <a:effectLst/>
                        </a:rPr>
                        <a:t>Формы организации </a:t>
                      </a:r>
                      <a:r>
                        <a:rPr lang="ru-RU" sz="1600" u="none" strike="noStrike" dirty="0" err="1">
                          <a:effectLst/>
                        </a:rPr>
                        <a:t>дея-ти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обуч-ся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>
                    <a:solidFill>
                      <a:schemeClr val="accent1">
                        <a:tint val="4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 dirty="0">
                          <a:effectLst/>
                        </a:rPr>
                        <a:t>Деятельность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учителя-логопеда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>
                    <a:solidFill>
                      <a:schemeClr val="accent1">
                        <a:tint val="4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>
                          <a:effectLst/>
                        </a:rPr>
                        <a:t>Деятельность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>
                          <a:effectLst/>
                        </a:rPr>
                        <a:t>обучающихся</a:t>
                      </a:r>
                      <a:endParaRPr lang="ru-RU"/>
                    </a:p>
                  </a:txBody>
                  <a:tcPr marL="12521" marR="12521" marT="1391" marB="0">
                    <a:solidFill>
                      <a:schemeClr val="accent1">
                        <a:tint val="40000"/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651085"/>
                  </a:ext>
                </a:extLst>
              </a:tr>
              <a:tr h="2700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>
                    <a:solidFill>
                      <a:schemeClr val="accent1">
                        <a:tint val="2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521" marR="12521" marT="1391" marB="0">
                    <a:solidFill>
                      <a:schemeClr val="accent1">
                        <a:tint val="2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>
                    <a:solidFill>
                      <a:schemeClr val="accent1">
                        <a:tint val="2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>
                    <a:solidFill>
                      <a:schemeClr val="accent1">
                        <a:tint val="2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521" marR="12521" marT="1391" marB="0">
                    <a:solidFill>
                      <a:schemeClr val="accent1">
                        <a:tint val="20000"/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608614"/>
                  </a:ext>
                </a:extLst>
              </a:tr>
              <a:tr h="270018">
                <a:tc rowSpan="3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IV. </a:t>
                      </a:r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Этап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Физминутка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>
                    <a:solidFill>
                      <a:schemeClr val="accent1">
                        <a:alpha val="3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 dirty="0">
                          <a:effectLst/>
                        </a:rPr>
                        <a:t>Цель: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>
                    <a:solidFill>
                      <a:schemeClr val="accent1">
                        <a:tint val="40000"/>
                        <a:alpha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/>
                </a:tc>
                <a:extLst>
                  <a:ext uri="{0D108BD9-81ED-4DB2-BD59-A6C34878D82A}">
                    <a16:rowId xmlns:a16="http://schemas.microsoft.com/office/drawing/2014/main" val="476979734"/>
                  </a:ext>
                </a:extLst>
              </a:tr>
              <a:tr h="935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>
                          <a:effectLst/>
                        </a:rPr>
                        <a:t>Длительность этапа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>
                    <a:solidFill>
                      <a:schemeClr val="accent1">
                        <a:tint val="2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>
                          <a:effectLst/>
                        </a:rPr>
                        <a:t>Методы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u="none" strike="noStrike">
                          <a:effectLst/>
                        </a:rPr>
                        <a:t>и приемы работы</a:t>
                      </a:r>
                      <a:endParaRPr lang="ru-RU"/>
                    </a:p>
                  </a:txBody>
                  <a:tcPr marL="12521" marR="12521" marT="1391" marB="0">
                    <a:solidFill>
                      <a:schemeClr val="accent1">
                        <a:tint val="2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u="none" strike="noStrike" dirty="0">
                          <a:effectLst/>
                        </a:rPr>
                        <a:t>Формы организации деятельности обучающихся</a:t>
                      </a:r>
                      <a:endParaRPr lang="ru-RU" dirty="0"/>
                    </a:p>
                  </a:txBody>
                  <a:tcPr marL="12521" marR="12521" marT="1391" marB="0">
                    <a:solidFill>
                      <a:schemeClr val="accent1">
                        <a:tint val="2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u="none" strike="noStrike">
                          <a:effectLst/>
                        </a:rPr>
                        <a:t>Деятельность </a:t>
                      </a:r>
                      <a:br>
                        <a:rPr lang="ru-RU" sz="1600" u="none" strike="noStrike">
                          <a:effectLst/>
                        </a:rPr>
                      </a:br>
                      <a:r>
                        <a:rPr lang="ru-RU" sz="1600" u="none" strike="noStrike">
                          <a:effectLst/>
                        </a:rPr>
                        <a:t>учителя-логопеда</a:t>
                      </a:r>
                      <a:endParaRPr lang="ru-RU"/>
                    </a:p>
                  </a:txBody>
                  <a:tcPr marL="12521" marR="12521" marT="1391" marB="0">
                    <a:solidFill>
                      <a:schemeClr val="accent1">
                        <a:tint val="2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>
                          <a:effectLst/>
                        </a:rPr>
                        <a:t>Деятельность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u="none" strike="noStrike">
                          <a:effectLst/>
                        </a:rPr>
                        <a:t>обучающихся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>
                    <a:solidFill>
                      <a:schemeClr val="accent1">
                        <a:tint val="20000"/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374905"/>
                  </a:ext>
                </a:extLst>
              </a:tr>
              <a:tr h="303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>
                    <a:solidFill>
                      <a:schemeClr val="accent1">
                        <a:tint val="4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521" marR="12521" marT="1391" marB="0">
                    <a:solidFill>
                      <a:schemeClr val="accent1">
                        <a:tint val="4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ru-RU" dirty="0"/>
                    </a:p>
                  </a:txBody>
                  <a:tcPr marL="12521" marR="12521" marT="1391" marB="0">
                    <a:solidFill>
                      <a:schemeClr val="accent1">
                        <a:tint val="4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521" marR="12521" marT="1391" marB="0">
                    <a:solidFill>
                      <a:schemeClr val="accent1">
                        <a:tint val="4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>
                    <a:solidFill>
                      <a:schemeClr val="accent1">
                        <a:tint val="40000"/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188178"/>
                  </a:ext>
                </a:extLst>
              </a:tr>
              <a:tr h="270018">
                <a:tc rowSpan="3"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V. </a:t>
                      </a:r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Этап Закрепления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>
                    <a:solidFill>
                      <a:schemeClr val="accent1">
                        <a:alpha val="3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>
                          <a:effectLst/>
                        </a:rPr>
                        <a:t>Цель: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>
                    <a:solidFill>
                      <a:schemeClr val="accent1">
                        <a:tint val="20000"/>
                        <a:alpha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/>
                </a:tc>
                <a:extLst>
                  <a:ext uri="{0D108BD9-81ED-4DB2-BD59-A6C34878D82A}">
                    <a16:rowId xmlns:a16="http://schemas.microsoft.com/office/drawing/2014/main" val="339115006"/>
                  </a:ext>
                </a:extLst>
              </a:tr>
              <a:tr h="935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>
                          <a:effectLst/>
                        </a:rPr>
                        <a:t>Длительность этапа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>
                    <a:solidFill>
                      <a:schemeClr val="accent1">
                        <a:tint val="4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>
                          <a:effectLst/>
                        </a:rPr>
                        <a:t>Методы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>
                          <a:effectLst/>
                        </a:rPr>
                        <a:t>и приемы работы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>
                    <a:solidFill>
                      <a:schemeClr val="accent1">
                        <a:tint val="4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u="none" strike="noStrike" dirty="0">
                          <a:effectLst/>
                        </a:rPr>
                        <a:t>Формы организации деятельности обучающихся</a:t>
                      </a:r>
                      <a:endParaRPr lang="ru-RU" dirty="0"/>
                    </a:p>
                  </a:txBody>
                  <a:tcPr marL="12521" marR="12521" marT="1391" marB="0">
                    <a:solidFill>
                      <a:schemeClr val="accent1">
                        <a:tint val="4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>
                          <a:effectLst/>
                        </a:rPr>
                        <a:t>Деятельность </a:t>
                      </a:r>
                      <a:br>
                        <a:rPr lang="ru-RU" sz="1600" u="none" strike="noStrike">
                          <a:effectLst/>
                        </a:rPr>
                      </a:br>
                      <a:r>
                        <a:rPr lang="ru-RU" sz="1600" u="none" strike="noStrike">
                          <a:effectLst/>
                        </a:rPr>
                        <a:t>учителя-логопеда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>
                    <a:solidFill>
                      <a:schemeClr val="accent1">
                        <a:tint val="4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>
                          <a:effectLst/>
                        </a:rPr>
                        <a:t>Деятельность</a:t>
                      </a:r>
                    </a:p>
                    <a:p>
                      <a:pPr algn="ctr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>
                          <a:effectLst/>
                        </a:rPr>
                        <a:t>обучающихся</a:t>
                      </a:r>
                      <a:endParaRPr lang="ru-RU"/>
                    </a:p>
                  </a:txBody>
                  <a:tcPr marL="12521" marR="12521" marT="1391" marB="0">
                    <a:solidFill>
                      <a:schemeClr val="accent1">
                        <a:tint val="40000"/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561985"/>
                  </a:ext>
                </a:extLst>
              </a:tr>
              <a:tr h="2700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>
                    <a:solidFill>
                      <a:schemeClr val="accent1">
                        <a:tint val="2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>
                    <a:solidFill>
                      <a:schemeClr val="accent1">
                        <a:tint val="2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521" marR="12521" marT="1391" marB="0">
                    <a:solidFill>
                      <a:schemeClr val="accent1">
                        <a:tint val="2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</a:p>
                  </a:txBody>
                  <a:tcPr marL="12521" marR="12521" marT="1391" marB="0">
                    <a:solidFill>
                      <a:schemeClr val="accent1">
                        <a:tint val="2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dirty="0"/>
                    </a:p>
                  </a:txBody>
                  <a:tcPr marL="12521" marR="12521" marT="1391" marB="0">
                    <a:solidFill>
                      <a:schemeClr val="accent1">
                        <a:tint val="20000"/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03900"/>
                  </a:ext>
                </a:extLst>
              </a:tr>
              <a:tr h="234972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VI. Итог занятия. Этап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Рефлексия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 anchor="ctr">
                    <a:solidFill>
                      <a:schemeClr val="accent1">
                        <a:alpha val="3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u="none" strike="noStrike">
                          <a:effectLst/>
                        </a:rPr>
                        <a:t>Цель: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>
                    <a:solidFill>
                      <a:schemeClr val="accent1">
                        <a:tint val="40000"/>
                        <a:alpha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/>
                </a:tc>
                <a:extLst>
                  <a:ext uri="{0D108BD9-81ED-4DB2-BD59-A6C34878D82A}">
                    <a16:rowId xmlns:a16="http://schemas.microsoft.com/office/drawing/2014/main" val="2906157682"/>
                  </a:ext>
                </a:extLst>
              </a:tr>
              <a:tr h="1907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>
                          <a:effectLst/>
                        </a:rPr>
                        <a:t>Длительность этапа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>
                    <a:solidFill>
                      <a:schemeClr val="accent1">
                        <a:tint val="2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 dirty="0">
                          <a:effectLst/>
                        </a:rPr>
                        <a:t>Методы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 dirty="0">
                          <a:effectLst/>
                        </a:rPr>
                        <a:t>и приемы работы</a:t>
                      </a:r>
                      <a:endParaRPr lang="ru-RU" dirty="0"/>
                    </a:p>
                  </a:txBody>
                  <a:tcPr marL="12521" marR="12521" marT="1391" marB="0">
                    <a:solidFill>
                      <a:schemeClr val="accent1">
                        <a:tint val="2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 dirty="0">
                          <a:effectLst/>
                        </a:rPr>
                        <a:t>Формы организации деятельности обучающихся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21" marR="12521" marT="1391" marB="0">
                    <a:solidFill>
                      <a:schemeClr val="accent1">
                        <a:tint val="2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u="none" strike="noStrike" dirty="0">
                          <a:effectLst/>
                        </a:rPr>
                        <a:t>Деятельность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учителя-логопеда</a:t>
                      </a:r>
                      <a:endParaRPr lang="ru-RU" dirty="0"/>
                    </a:p>
                  </a:txBody>
                  <a:tcPr marL="12521" marR="12521" marT="1391" marB="0">
                    <a:solidFill>
                      <a:schemeClr val="accent1">
                        <a:tint val="20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 dirty="0">
                          <a:effectLst/>
                        </a:rPr>
                        <a:t>Деятельность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0775" algn="l"/>
                        </a:tabLst>
                      </a:pPr>
                      <a:r>
                        <a:rPr lang="ru-RU" sz="1600" u="none" strike="noStrike" dirty="0">
                          <a:effectLst/>
                        </a:rPr>
                        <a:t>обучающихся</a:t>
                      </a:r>
                      <a:endParaRPr lang="ru-RU" dirty="0"/>
                    </a:p>
                  </a:txBody>
                  <a:tcPr marL="12521" marR="12521" marT="1391" marB="0">
                    <a:solidFill>
                      <a:schemeClr val="accent1">
                        <a:tint val="20000"/>
                        <a:alpha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527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698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DownRibbonSharp"/>
          <p:cNvSpPr>
            <a:spLocks noEditPoints="1" noChangeArrowheads="1"/>
          </p:cNvSpPr>
          <p:nvPr/>
        </p:nvSpPr>
        <p:spPr bwMode="auto">
          <a:xfrm>
            <a:off x="17463" y="333375"/>
            <a:ext cx="8280400" cy="863600"/>
          </a:xfrm>
          <a:custGeom>
            <a:avLst/>
            <a:gdLst>
              <a:gd name="G0" fmla="+- 0 0 0"/>
              <a:gd name="G1" fmla="+- 5400 0 0"/>
              <a:gd name="G2" fmla="+- 5400 2700 0"/>
              <a:gd name="G3" fmla="+- 21600 0 G2"/>
              <a:gd name="G4" fmla="+- 21600 0 G1"/>
              <a:gd name="G5" fmla="+- 21600 0 2700"/>
              <a:gd name="G6" fmla="*/ G5 1 2"/>
              <a:gd name="G7" fmla="+- 2700 0 0"/>
              <a:gd name="T0" fmla="*/ 10800 w 21600"/>
              <a:gd name="T1" fmla="*/ 2700 h 21600"/>
              <a:gd name="T2" fmla="*/ 2700 w 21600"/>
              <a:gd name="T3" fmla="*/ 9450 h 21600"/>
              <a:gd name="T4" fmla="*/ 10800 w 21600"/>
              <a:gd name="T5" fmla="*/ 21600 h 21600"/>
              <a:gd name="T6" fmla="*/ 18900 w 21600"/>
              <a:gd name="T7" fmla="*/ 94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 w 21600"/>
              <a:gd name="T13" fmla="*/ G7 h 21600"/>
              <a:gd name="T14" fmla="*/ G4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lnTo>
                  <a:pt x="8100" y="0"/>
                </a:lnTo>
                <a:lnTo>
                  <a:pt x="8100" y="2700"/>
                </a:lnTo>
                <a:lnTo>
                  <a:pt x="13500" y="2700"/>
                </a:lnTo>
                <a:lnTo>
                  <a:pt x="13500" y="0"/>
                </a:lnTo>
                <a:lnTo>
                  <a:pt x="21600" y="0"/>
                </a:lnTo>
                <a:lnTo>
                  <a:pt x="18900" y="9450"/>
                </a:lnTo>
                <a:lnTo>
                  <a:pt x="21600" y="18900"/>
                </a:lnTo>
                <a:lnTo>
                  <a:pt x="16200" y="1890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8900"/>
                </a:lnTo>
                <a:lnTo>
                  <a:pt x="0" y="18900"/>
                </a:lnTo>
                <a:lnTo>
                  <a:pt x="2700" y="9450"/>
                </a:lnTo>
                <a:close/>
              </a:path>
              <a:path w="21600" h="21600" fill="none" extrusionOk="0">
                <a:moveTo>
                  <a:pt x="8100" y="2700"/>
                </a:moveTo>
                <a:lnTo>
                  <a:pt x="5400" y="2700"/>
                </a:lnTo>
                <a:lnTo>
                  <a:pt x="5400" y="18900"/>
                </a:lnTo>
              </a:path>
              <a:path w="21600" h="21600" fill="none" extrusionOk="0">
                <a:moveTo>
                  <a:pt x="5400" y="2700"/>
                </a:moveTo>
                <a:lnTo>
                  <a:pt x="8100" y="0"/>
                </a:lnTo>
              </a:path>
              <a:path w="21600" h="21600" fill="none" extrusionOk="0">
                <a:moveTo>
                  <a:pt x="13500" y="2700"/>
                </a:moveTo>
                <a:lnTo>
                  <a:pt x="16200" y="2700"/>
                </a:lnTo>
                <a:lnTo>
                  <a:pt x="16200" y="18900"/>
                </a:lnTo>
              </a:path>
              <a:path w="21600" h="21600" fill="none" extrusionOk="0">
                <a:moveTo>
                  <a:pt x="16200" y="2700"/>
                </a:moveTo>
                <a:lnTo>
                  <a:pt x="13500" y="0"/>
                </a:lnTo>
              </a:path>
            </a:pathLst>
          </a:custGeom>
          <a:gradFill rotWithShape="0">
            <a:gsLst>
              <a:gs pos="0">
                <a:schemeClr val="bg2">
                  <a:gamma/>
                  <a:shade val="46275"/>
                  <a:invGamma/>
                </a:schemeClr>
              </a:gs>
              <a:gs pos="50000">
                <a:schemeClr val="bg2">
                  <a:alpha val="89999"/>
                </a:schemeClr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i="1" dirty="0">
                <a:latin typeface="Bookman Old Style" pitchFamily="18" charset="0"/>
                <a:cs typeface="Aharoni" panose="02010803020104030203" pitchFamily="2" charset="-79"/>
              </a:rPr>
              <a:t>ЦЕЛЬ и ЗАДАЧИ УРОКА/занятия</a:t>
            </a:r>
          </a:p>
        </p:txBody>
      </p:sp>
      <p:sp>
        <p:nvSpPr>
          <p:cNvPr id="103442" name="Rectangle 18"/>
          <p:cNvSpPr>
            <a:spLocks noGrp="1"/>
          </p:cNvSpPr>
          <p:nvPr>
            <p:ph sz="quarter" idx="4294967295"/>
          </p:nvPr>
        </p:nvSpPr>
        <p:spPr>
          <a:xfrm>
            <a:off x="-180975" y="1125538"/>
            <a:ext cx="4572000" cy="3095550"/>
          </a:xfrm>
          <a:prstGeom prst="rect">
            <a:avLst/>
          </a:prstGeom>
        </p:spPr>
        <p:txBody>
          <a:bodyPr/>
          <a:lstStyle/>
          <a:p>
            <a:pPr>
              <a:buFont typeface="Wingdings 3" pitchFamily="18" charset="2"/>
              <a:buNone/>
            </a:pPr>
            <a:endParaRPr lang="ru-RU" altLang="ru-RU" sz="2000" b="1" dirty="0">
              <a:latin typeface="Lucida Sans Unicode" pitchFamily="34" charset="0"/>
            </a:endParaRPr>
          </a:p>
          <a:p>
            <a:pPr algn="ctr">
              <a:buFont typeface="Wingdings 3" pitchFamily="18" charset="2"/>
              <a:buNone/>
            </a:pPr>
            <a:r>
              <a:rPr lang="ru-RU" altLang="ru-RU" sz="2400" b="1" i="1" dirty="0">
                <a:latin typeface="Bookman Old Style" pitchFamily="18" charset="0"/>
              </a:rPr>
              <a:t>образовательные </a:t>
            </a:r>
          </a:p>
          <a:p>
            <a:pPr algn="ctr">
              <a:buFont typeface="Wingdings 3" pitchFamily="18" charset="2"/>
              <a:buNone/>
            </a:pPr>
            <a:r>
              <a:rPr lang="ru-RU" altLang="ru-RU" sz="2400" b="1" i="1" dirty="0">
                <a:latin typeface="Bookman Old Style" pitchFamily="18" charset="0"/>
              </a:rPr>
              <a:t> </a:t>
            </a:r>
            <a:r>
              <a:rPr lang="ru-RU" altLang="ru-RU" sz="2400" b="1" i="1" dirty="0">
                <a:solidFill>
                  <a:srgbClr val="7030A0"/>
                </a:solidFill>
                <a:latin typeface="Times New Roman" pitchFamily="18" charset="0"/>
              </a:rPr>
              <a:t>должны определять задачи усвоения учебного программного материала, овладения детьми определенными УУД (ФГОС)</a:t>
            </a:r>
            <a:endParaRPr lang="ru-RU" altLang="ru-RU" sz="2400" dirty="0">
              <a:solidFill>
                <a:srgbClr val="7030A0"/>
              </a:solidFill>
              <a:latin typeface="Times New Roman" pitchFamily="18" charset="0"/>
            </a:endParaRPr>
          </a:p>
        </p:txBody>
      </p:sp>
      <p:sp>
        <p:nvSpPr>
          <p:cNvPr id="103444" name="Rectangle 20"/>
          <p:cNvSpPr>
            <a:spLocks noGrp="1"/>
          </p:cNvSpPr>
          <p:nvPr>
            <p:ph sz="quarter" idx="4294967295"/>
          </p:nvPr>
        </p:nvSpPr>
        <p:spPr>
          <a:xfrm>
            <a:off x="17463" y="4153029"/>
            <a:ext cx="7939087" cy="2400171"/>
          </a:xfrm>
          <a:prstGeom prst="rect">
            <a:avLst/>
          </a:prstGeo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ru-RU" altLang="ru-RU" sz="2200" b="1" i="1" dirty="0">
                <a:latin typeface="Bookman Old Style" pitchFamily="18" charset="0"/>
                <a:hlinkClick r:id="rId2" action="ppaction://hlinkfile"/>
              </a:rPr>
              <a:t>коррекционно-развивающие </a:t>
            </a:r>
            <a:endParaRPr lang="ru-RU" altLang="ru-RU" sz="2200" b="1" i="1" dirty="0">
              <a:latin typeface="Bookman Old Style" pitchFamily="18" charset="0"/>
            </a:endParaRPr>
          </a:p>
          <a:p>
            <a:pPr algn="ctr">
              <a:buFont typeface="Wingdings 3" pitchFamily="18" charset="2"/>
              <a:buNone/>
            </a:pPr>
            <a:r>
              <a:rPr lang="ru-RU" altLang="ru-RU" sz="2200" b="1" i="1" dirty="0">
                <a:latin typeface="Times New Roman" pitchFamily="18" charset="0"/>
              </a:rPr>
              <a:t>должны четко ориентировать педагога на развитие психических процессов, эмоционально-волевой сферы ребенка, формирование УУД, на исправление и компенсацию имеющихся недостатков специальными педагогическими и психологическими приемами</a:t>
            </a:r>
            <a:r>
              <a:rPr lang="ru-RU" altLang="ru-RU" sz="2200" dirty="0">
                <a:latin typeface="Lucida Sans Unicode" pitchFamily="34" charset="0"/>
              </a:rPr>
              <a:t> </a:t>
            </a:r>
          </a:p>
        </p:txBody>
      </p:sp>
      <p:sp>
        <p:nvSpPr>
          <p:cNvPr id="103447" name="Rectangle 23"/>
          <p:cNvSpPr>
            <a:spLocks noChangeArrowheads="1"/>
          </p:cNvSpPr>
          <p:nvPr/>
        </p:nvSpPr>
        <p:spPr bwMode="auto">
          <a:xfrm>
            <a:off x="4391025" y="1598484"/>
            <a:ext cx="475297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latin typeface="Bookman Old Style" pitchFamily="18" charset="0"/>
              </a:rPr>
              <a:t>воспитательные </a:t>
            </a:r>
            <a:r>
              <a:rPr lang="ru-RU" altLang="ru-RU" sz="2000" dirty="0">
                <a:latin typeface="Bookman Old Style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rgbClr val="7030A0"/>
                </a:solidFill>
                <a:latin typeface="Times New Roman" pitchFamily="18" charset="0"/>
              </a:rPr>
              <a:t>должны определять задачи формирования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rgbClr val="7030A0"/>
                </a:solidFill>
                <a:latin typeface="Times New Roman" pitchFamily="18" charset="0"/>
              </a:rPr>
              <a:t>базовых национальных  ценностей, совершенствования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rgbClr val="7030A0"/>
                </a:solidFill>
                <a:latin typeface="Times New Roman" pitchFamily="18" charset="0"/>
              </a:rPr>
              <a:t>моделей поведения, овладения детьми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rgbClr val="7030A0"/>
                </a:solidFill>
                <a:latin typeface="Times New Roman" pitchFamily="18" charset="0"/>
              </a:rPr>
              <a:t>коммуникативными умениями,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rgbClr val="7030A0"/>
                </a:solidFill>
                <a:latin typeface="Times New Roman" pitchFamily="18" charset="0"/>
              </a:rPr>
              <a:t>развития социальной активности </a:t>
            </a:r>
          </a:p>
        </p:txBody>
      </p:sp>
    </p:spTree>
    <p:extLst>
      <p:ext uri="{BB962C8B-B14F-4D97-AF65-F5344CB8AC3E}">
        <p14:creationId xmlns:p14="http://schemas.microsoft.com/office/powerpoint/2010/main" val="127932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nimBg="1"/>
      <p:bldP spid="103442" grpId="0"/>
      <p:bldP spid="103444" grpId="0"/>
      <p:bldP spid="103447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5F497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2867</Words>
  <Application>Microsoft Office PowerPoint</Application>
  <PresentationFormat>Экран (4:3)</PresentationFormat>
  <Paragraphs>400</Paragraphs>
  <Slides>49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61" baseType="lpstr">
      <vt:lpstr>Arial</vt:lpstr>
      <vt:lpstr>Bookman Old Style</vt:lpstr>
      <vt:lpstr>Calibri</vt:lpstr>
      <vt:lpstr>Century Schoolbook</vt:lpstr>
      <vt:lpstr>Impact</vt:lpstr>
      <vt:lpstr>Lucida Sans Unicode</vt:lpstr>
      <vt:lpstr>Monotype Corsiva</vt:lpstr>
      <vt:lpstr>Symbol</vt:lpstr>
      <vt:lpstr>Times New Roman</vt:lpstr>
      <vt:lpstr>Wingdings</vt:lpstr>
      <vt:lpstr>Wingdings 3</vt:lpstr>
      <vt:lpstr>Тема Office</vt:lpstr>
      <vt:lpstr>Презентация PowerPoint</vt:lpstr>
      <vt:lpstr>Презентация PowerPoint</vt:lpstr>
      <vt:lpstr>Специальные требования к уроку/занятию</vt:lpstr>
      <vt:lpstr>Необходимо помнить:</vt:lpstr>
      <vt:lpstr>Этапы урока/занятия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коррекционной работы</vt:lpstr>
      <vt:lpstr>Задачи коррекционной работы</vt:lpstr>
      <vt:lpstr>Задачи коррекционной работы</vt:lpstr>
      <vt:lpstr>Задачи коррекционной работы</vt:lpstr>
      <vt:lpstr>Использование активных методов обучения для стимуляции познавательной активности: </vt:lpstr>
      <vt:lpstr>Приемы коррекции психических процессов:</vt:lpstr>
      <vt:lpstr>Презентация PowerPoint</vt:lpstr>
      <vt:lpstr>Презентация PowerPoint</vt:lpstr>
      <vt:lpstr>Презентация PowerPoint</vt:lpstr>
      <vt:lpstr> Типы уроков/занятий</vt:lpstr>
      <vt:lpstr>Презентация PowerPoint</vt:lpstr>
      <vt:lpstr>Особенности организации урока/занятия</vt:lpstr>
      <vt:lpstr>Презентация PowerPoint</vt:lpstr>
      <vt:lpstr>Деятельность педагога</vt:lpstr>
      <vt:lpstr>  Деятельность обучающихся</vt:lpstr>
      <vt:lpstr>Презентация PowerPoint</vt:lpstr>
      <vt:lpstr>Презентация PowerPoint</vt:lpstr>
      <vt:lpstr>ЭТАП ПРОВЕРКИ ДОМАШНЕГО ЗАДАНИЯ </vt:lpstr>
      <vt:lpstr>Презентация PowerPoint</vt:lpstr>
      <vt:lpstr>      Деятельность педагога</vt:lpstr>
      <vt:lpstr>   Деятельность обучающихся</vt:lpstr>
      <vt:lpstr>Презентация PowerPoint</vt:lpstr>
      <vt:lpstr>Презентация PowerPoint</vt:lpstr>
      <vt:lpstr>Презентация PowerPoint</vt:lpstr>
      <vt:lpstr>Презентация PowerPoint</vt:lpstr>
      <vt:lpstr>      Деятельность педагога</vt:lpstr>
      <vt:lpstr>    Деятельность обучающихся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Образовательные задачи этапа: </vt:lpstr>
      <vt:lpstr>      Деятельность педагога</vt:lpstr>
      <vt:lpstr>   Деятельность обучающихся</vt:lpstr>
      <vt:lpstr>Презентация PowerPoint</vt:lpstr>
      <vt:lpstr>Образовательные задачи этапа:  </vt:lpstr>
      <vt:lpstr>     Деятельность педагога</vt:lpstr>
      <vt:lpstr>    Деятельность обучающихся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Федосова О.Ю.</cp:lastModifiedBy>
  <cp:revision>61</cp:revision>
  <dcterms:created xsi:type="dcterms:W3CDTF">2014-06-24T15:51:35Z</dcterms:created>
  <dcterms:modified xsi:type="dcterms:W3CDTF">2021-03-03T08:20:32Z</dcterms:modified>
</cp:coreProperties>
</file>